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303" r:id="rId4"/>
    <p:sldId id="306" r:id="rId5"/>
    <p:sldId id="314" r:id="rId6"/>
    <p:sldId id="315" r:id="rId7"/>
    <p:sldId id="319" r:id="rId8"/>
    <p:sldId id="317" r:id="rId9"/>
    <p:sldId id="316" r:id="rId10"/>
    <p:sldId id="323" r:id="rId11"/>
    <p:sldId id="321" r:id="rId12"/>
    <p:sldId id="374" r:id="rId13"/>
    <p:sldId id="373" r:id="rId14"/>
    <p:sldId id="322" r:id="rId15"/>
    <p:sldId id="324" r:id="rId16"/>
    <p:sldId id="375" r:id="rId17"/>
    <p:sldId id="325" r:id="rId18"/>
    <p:sldId id="326" r:id="rId19"/>
    <p:sldId id="327" r:id="rId20"/>
    <p:sldId id="328" r:id="rId21"/>
    <p:sldId id="318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29" r:id="rId31"/>
    <p:sldId id="352" r:id="rId32"/>
    <p:sldId id="376" r:id="rId33"/>
    <p:sldId id="305" r:id="rId34"/>
    <p:sldId id="344" r:id="rId35"/>
    <p:sldId id="330" r:id="rId36"/>
    <p:sldId id="331" r:id="rId37"/>
    <p:sldId id="332" r:id="rId38"/>
    <p:sldId id="334" r:id="rId39"/>
    <p:sldId id="335" r:id="rId40"/>
    <p:sldId id="336" r:id="rId41"/>
    <p:sldId id="337" r:id="rId42"/>
    <p:sldId id="345" r:id="rId43"/>
    <p:sldId id="354" r:id="rId44"/>
    <p:sldId id="355" r:id="rId45"/>
    <p:sldId id="356" r:id="rId46"/>
    <p:sldId id="358" r:id="rId47"/>
    <p:sldId id="357" r:id="rId48"/>
    <p:sldId id="359" r:id="rId49"/>
    <p:sldId id="360" r:id="rId50"/>
    <p:sldId id="361" r:id="rId51"/>
    <p:sldId id="362" r:id="rId52"/>
    <p:sldId id="363" r:id="rId53"/>
    <p:sldId id="338" r:id="rId54"/>
    <p:sldId id="339" r:id="rId55"/>
    <p:sldId id="351" r:id="rId56"/>
    <p:sldId id="340" r:id="rId57"/>
    <p:sldId id="341" r:id="rId58"/>
    <p:sldId id="364" r:id="rId59"/>
    <p:sldId id="372" r:id="rId60"/>
    <p:sldId id="346" r:id="rId61"/>
    <p:sldId id="365" r:id="rId62"/>
    <p:sldId id="347" r:id="rId63"/>
    <p:sldId id="366" r:id="rId64"/>
    <p:sldId id="348" r:id="rId65"/>
    <p:sldId id="367" r:id="rId66"/>
    <p:sldId id="349" r:id="rId67"/>
    <p:sldId id="369" r:id="rId68"/>
    <p:sldId id="368" r:id="rId69"/>
    <p:sldId id="353" r:id="rId70"/>
    <p:sldId id="350" r:id="rId71"/>
    <p:sldId id="370" r:id="rId72"/>
    <p:sldId id="371" r:id="rId73"/>
    <p:sldId id="30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257"/>
          </p14:sldIdLst>
        </p14:section>
        <p14:section name="channel" id="{148FA8C7-D0F7-D049-81A9-6EB3443E076F}">
          <p14:sldIdLst>
            <p14:sldId id="303"/>
            <p14:sldId id="306"/>
            <p14:sldId id="314"/>
            <p14:sldId id="315"/>
            <p14:sldId id="319"/>
            <p14:sldId id="317"/>
            <p14:sldId id="316"/>
            <p14:sldId id="323"/>
            <p14:sldId id="321"/>
            <p14:sldId id="374"/>
            <p14:sldId id="373"/>
            <p14:sldId id="322"/>
            <p14:sldId id="324"/>
            <p14:sldId id="375"/>
            <p14:sldId id="325"/>
            <p14:sldId id="326"/>
            <p14:sldId id="327"/>
            <p14:sldId id="328"/>
            <p14:sldId id="318"/>
          </p14:sldIdLst>
        </p14:section>
        <p14:section name="Friis" id="{C428E832-B5F1-8843-AEE0-707319BB8BD9}">
          <p14:sldIdLst>
            <p14:sldId id="304"/>
            <p14:sldId id="308"/>
            <p14:sldId id="307"/>
            <p14:sldId id="309"/>
            <p14:sldId id="310"/>
            <p14:sldId id="311"/>
            <p14:sldId id="312"/>
            <p14:sldId id="313"/>
            <p14:sldId id="329"/>
            <p14:sldId id="352"/>
            <p14:sldId id="376"/>
          </p14:sldIdLst>
        </p14:section>
        <p14:section name="RFID" id="{3EA3CAAF-261C-BD4E-8DFC-CD96A350342D}">
          <p14:sldIdLst>
            <p14:sldId id="305"/>
            <p14:sldId id="344"/>
            <p14:sldId id="330"/>
            <p14:sldId id="331"/>
            <p14:sldId id="332"/>
            <p14:sldId id="334"/>
            <p14:sldId id="335"/>
            <p14:sldId id="336"/>
            <p14:sldId id="337"/>
            <p14:sldId id="345"/>
            <p14:sldId id="354"/>
            <p14:sldId id="355"/>
            <p14:sldId id="356"/>
            <p14:sldId id="358"/>
            <p14:sldId id="357"/>
            <p14:sldId id="359"/>
            <p14:sldId id="360"/>
            <p14:sldId id="361"/>
            <p14:sldId id="362"/>
            <p14:sldId id="363"/>
            <p14:sldId id="338"/>
            <p14:sldId id="339"/>
            <p14:sldId id="351"/>
            <p14:sldId id="340"/>
            <p14:sldId id="341"/>
            <p14:sldId id="364"/>
            <p14:sldId id="372"/>
            <p14:sldId id="346"/>
            <p14:sldId id="365"/>
            <p14:sldId id="347"/>
            <p14:sldId id="366"/>
            <p14:sldId id="348"/>
            <p14:sldId id="367"/>
            <p14:sldId id="349"/>
            <p14:sldId id="369"/>
            <p14:sldId id="368"/>
            <p14:sldId id="353"/>
          </p14:sldIdLst>
        </p14:section>
        <p14:section name="end" id="{EE857F6F-7FD5-644F-8679-010F7E321B91}">
          <p14:sldIdLst>
            <p14:sldId id="350"/>
            <p14:sldId id="370"/>
            <p14:sldId id="371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56811" autoAdjust="0"/>
  </p:normalViewPr>
  <p:slideViewPr>
    <p:cSldViewPr snapToGrid="0" showGuides="1">
      <p:cViewPr varScale="1">
        <p:scale>
          <a:sx n="53" d="100"/>
          <a:sy n="53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en.wikipedia.org/wiki/Directivity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在這先介紹以移動影響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因為是 移動的影響 所以頻域方面會考慮 </a:t>
            </a:r>
            <a:r>
              <a:rPr kumimoji="1" lang="en-US" altLang="zh-TW" dirty="0" smtClean="0"/>
              <a:t>Doppler </a:t>
            </a:r>
            <a:r>
              <a:rPr kumimoji="1" lang="zh-TW" altLang="en-US" dirty="0" smtClean="0"/>
              <a:t>效應</a:t>
            </a:r>
            <a:endParaRPr kumimoji="1" lang="en-US" altLang="zh-TW" dirty="0" smtClean="0"/>
          </a:p>
          <a:p>
            <a:r>
              <a:rPr kumimoji="1" lang="en-US" altLang="zh-TW" dirty="0" smtClean="0"/>
              <a:t>Coherence time </a:t>
            </a:r>
            <a:r>
              <a:rPr kumimoji="1" lang="zh-TW" altLang="en-US" dirty="0" smtClean="0"/>
              <a:t>就是一段時間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channel impulse response </a:t>
            </a:r>
            <a:r>
              <a:rPr kumimoji="1" lang="zh-TW" altLang="en-US" baseline="0" dirty="0" smtClean="0"/>
              <a:t>沒有改變</a:t>
            </a:r>
          </a:p>
          <a:p>
            <a:r>
              <a:rPr kumimoji="1" lang="en-US" altLang="zh-TW" dirty="0" smtClean="0"/>
              <a:t>Tc Ds </a:t>
            </a:r>
            <a:r>
              <a:rPr kumimoji="1" lang="zh-TW" altLang="en-US" dirty="0" smtClean="0"/>
              <a:t>成反比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先定義 </a:t>
            </a:r>
            <a:r>
              <a:rPr kumimoji="1" lang="en-US" altLang="zh-TW" dirty="0" smtClean="0"/>
              <a:t>threshold Tc</a:t>
            </a:r>
            <a:r>
              <a:rPr kumimoji="1" lang="en-US" altLang="zh-TW" baseline="0" dirty="0" smtClean="0"/>
              <a:t> Ds</a:t>
            </a:r>
          </a:p>
          <a:p>
            <a:r>
              <a:rPr kumimoji="1" lang="en-US" altLang="zh-TW" dirty="0" smtClean="0"/>
              <a:t>Symbol</a:t>
            </a:r>
            <a:r>
              <a:rPr kumimoji="1" lang="en-US" altLang="zh-TW" baseline="0" dirty="0" smtClean="0"/>
              <a:t> time &lt; Tc W&gt;Ds slow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相反地就是 </a:t>
            </a:r>
            <a:r>
              <a:rPr kumimoji="1" lang="en-US" altLang="zh-TW" dirty="0" smtClean="0"/>
              <a:t>fast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3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接下來介紹以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multipath </a:t>
            </a:r>
            <a:r>
              <a:rPr kumimoji="1" lang="zh-TW" altLang="en-US" dirty="0" smtClean="0"/>
              <a:t>影響 </a:t>
            </a:r>
            <a:r>
              <a:rPr kumimoji="1" lang="en-US" altLang="zh-TW" dirty="0" smtClean="0"/>
              <a:t>channel </a:t>
            </a:r>
            <a:r>
              <a:rPr kumimoji="1" lang="zh-TW" altLang="en-US" dirty="0" smtClean="0"/>
              <a:t>的其中兩種 </a:t>
            </a:r>
            <a:r>
              <a:rPr kumimoji="1" lang="en-US" altLang="zh-TW" dirty="0" smtClean="0"/>
              <a:t>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22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32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通常會用 </a:t>
            </a:r>
            <a:r>
              <a:rPr kumimoji="1" lang="en-US" altLang="zh-TW" dirty="0" smtClean="0"/>
              <a:t>gain </a:t>
            </a:r>
            <a:r>
              <a:rPr kumimoji="1" lang="zh-TW" altLang="en-US" dirty="0" smtClean="0"/>
              <a:t>表達天線的 </a:t>
            </a:r>
            <a:r>
              <a:rPr kumimoji="1" lang="en-US" altLang="zh-TW" dirty="0" smtClean="0"/>
              <a:t>performance 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Friis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認為</a:t>
            </a:r>
            <a:r>
              <a:rPr kumimoji="1" lang="zh-TW" altLang="en-US" dirty="0" smtClean="0"/>
              <a:t>現有的公式都太多係數要記</a:t>
            </a:r>
            <a:endParaRPr kumimoji="1" lang="en-US" altLang="zh-TW" dirty="0" smtClean="0"/>
          </a:p>
          <a:p>
            <a:r>
              <a:rPr kumimoji="1" lang="en-US" altLang="zh-TW" dirty="0" smtClean="0"/>
              <a:t>Capture area </a:t>
            </a:r>
            <a:r>
              <a:rPr kumimoji="1" lang="zh-TW" altLang="en-US" dirty="0" smtClean="0"/>
              <a:t>展現 </a:t>
            </a:r>
            <a:r>
              <a:rPr kumimoji="1" lang="en-US" altLang="zh-TW" dirty="0" smtClean="0"/>
              <a:t>free space radio</a:t>
            </a:r>
            <a:r>
              <a:rPr kumimoji="1" lang="en-US" altLang="zh-TW" baseline="0" dirty="0" smtClean="0"/>
              <a:t> circuit </a:t>
            </a:r>
            <a:r>
              <a:rPr kumimoji="1" lang="zh-TW" altLang="en-US" baseline="0" dirty="0" smtClean="0"/>
              <a:t>的特色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70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3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D_{t}  and D_{r}  are the antenna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ivity"/>
              </a:rPr>
              <a:t>directivities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antenna directivities are linear values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380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看個角度的訊號最強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這是訊號 </a:t>
            </a:r>
            <a:r>
              <a:rPr kumimoji="1" lang="en-US" altLang="zh-TW" dirty="0" err="1" smtClean="0"/>
              <a:t>gerneral</a:t>
            </a:r>
            <a:r>
              <a:rPr kumimoji="1" lang="en-US" altLang="zh-TW" dirty="0" smtClean="0"/>
              <a:t> form </a:t>
            </a:r>
            <a:r>
              <a:rPr kumimoji="1" lang="zh-TW" altLang="en-US" dirty="0" smtClean="0"/>
              <a:t> </a:t>
            </a:r>
          </a:p>
          <a:p>
            <a:r>
              <a:rPr kumimoji="1" lang="en-US" altLang="zh-TW" dirty="0" smtClean="0"/>
              <a:t>IQ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上表示</a:t>
            </a:r>
          </a:p>
          <a:p>
            <a:r>
              <a:rPr kumimoji="1" lang="en-US" altLang="zh-TW" baseline="0" dirty="0" smtClean="0"/>
              <a:t>Band pass </a:t>
            </a:r>
            <a:r>
              <a:rPr kumimoji="1" lang="zh-TW" altLang="en-US" baseline="0" dirty="0" smtClean="0"/>
              <a:t>訊號典型表示式</a:t>
            </a:r>
          </a:p>
          <a:p>
            <a:r>
              <a:rPr kumimoji="1" lang="zh-TW" altLang="en-US" dirty="0" smtClean="0"/>
              <a:t>還有很多表示訊號的式子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1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點來源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0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最後還是加入了 </a:t>
            </a:r>
            <a:r>
              <a:rPr kumimoji="1" lang="en-US" altLang="zh-TW" dirty="0" smtClean="0"/>
              <a:t>directivity </a:t>
            </a:r>
            <a:r>
              <a:rPr kumimoji="1" lang="zh-TW" altLang="en-US" dirty="0" smtClean="0"/>
              <a:t>來呈現天線的效能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892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32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A reader transmits information to a tag by modulating an RF signal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813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62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receives both down-link information and the entirety of its </a:t>
            </a:r>
          </a:p>
          <a:p>
            <a:pPr marL="11112" indent="0">
              <a:buNone/>
            </a:pPr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    operating energy from this RF signal.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52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9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tag then transmits its response by modulating the reflection coefficient of its antenna.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6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13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ＩＱ座標 轉換 笛卡爾坐標系</a:t>
                </a:r>
                <a:r>
                  <a:rPr kumimoji="1" lang="en-US" altLang="zh-TW" dirty="0" smtClean="0"/>
                  <a:t> </a:t>
                </a:r>
              </a:p>
              <a:p>
                <a:r>
                  <a:rPr kumimoji="1" lang="en-US" altLang="zh-TW" baseline="0" dirty="0" smtClean="0"/>
                  <a:t> </a:t>
                </a:r>
                <a:r>
                  <a:rPr kumimoji="1" lang="en-US" altLang="zh-TW" baseline="0" dirty="0" err="1" smtClean="0"/>
                  <a:t>ampl</a:t>
                </a:r>
                <a:r>
                  <a:rPr kumimoji="1" lang="en-US" altLang="zh-TW" baseline="0" dirty="0" smtClean="0"/>
                  <a:t>. Phase </a:t>
                </a:r>
                <a:r>
                  <a:rPr kumimoji="1" lang="zh-TW" altLang="en-US" baseline="0" dirty="0" smtClean="0"/>
                  <a:t>轉換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75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11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latin typeface="Times New Roman" charset="0"/>
                <a:ea typeface="Times New Roman" charset="0"/>
                <a:cs typeface="Times New Roman" charset="0"/>
              </a:rPr>
              <a:t>The reader is able to decode the tag response by detecting the variation in the reflected CW.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00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9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16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找實際訊號圖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72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 some examples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92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撞掉失敗，或是沒有人倒數到 </a:t>
            </a:r>
            <a:r>
              <a:rPr kumimoji="1" lang="en-US" altLang="zh-TW" smtClean="0"/>
              <a:t>0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 smtClean="0"/>
                  <a:t>用 剛剛的轉換與 </a:t>
                </a:r>
                <a:r>
                  <a:rPr kumimoji="1" lang="en-US" altLang="zh-TW" dirty="0" smtClean="0"/>
                  <a:t>cos </a:t>
                </a:r>
                <a:r>
                  <a:rPr kumimoji="1" lang="zh-TW" altLang="en-US" dirty="0" smtClean="0"/>
                  <a:t>相加 公式拆解</a:t>
                </a:r>
              </a:p>
              <a:p>
                <a:r>
                  <a:rPr kumimoji="1" lang="zh-TW" altLang="en-US" dirty="0" smtClean="0"/>
                  <a:t>可得笛卡爾座標</a:t>
                </a:r>
              </a:p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freq.     </a:t>
                </a:r>
                <a:r>
                  <a:rPr kumimoji="1" lang="zh-TW" altLang="en-US" baseline="0" dirty="0" smtClean="0"/>
                  <a:t>有些地方會寫 </a:t>
                </a:r>
                <a14:m>
                  <m:oMath xmlns:m="http://schemas.openxmlformats.org/officeDocument/2006/math">
                    <m:r>
                      <a:rPr kumimoji="1" lang="en-US" altLang="zh-TW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=2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endParaRPr kumimoji="1" lang="en-US" altLang="zh-TW" sz="1200" dirty="0" smtClean="0"/>
              </a:p>
              <a:p>
                <a:r>
                  <a:rPr kumimoji="1" lang="zh-TW" altLang="en-US" sz="1200" dirty="0" smtClean="0"/>
                  <a:t>今天 </a:t>
                </a:r>
                <a:r>
                  <a:rPr kumimoji="1" lang="en-US" altLang="zh-TW" sz="1200" dirty="0" smtClean="0"/>
                  <a:t>focus </a:t>
                </a:r>
                <a:r>
                  <a:rPr kumimoji="1" lang="zh-TW" altLang="en-US" sz="1200" dirty="0" smtClean="0"/>
                  <a:t>這部分 </a:t>
                </a:r>
                <a:r>
                  <a:rPr kumimoji="1" lang="en-US" altLang="zh-TW" sz="1200" dirty="0" smtClean="0"/>
                  <a:t>channel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dirty="0" smtClean="0"/>
                  <a:t>Time -&gt;</a:t>
                </a:r>
                <a:r>
                  <a:rPr kumimoji="1" lang="en-US" altLang="zh-TW" baseline="0" dirty="0" smtClean="0"/>
                  <a:t> FFT -&gt; freq</a:t>
                </a:r>
                <a:r>
                  <a:rPr kumimoji="1" lang="en-US" altLang="zh-TW" baseline="0" dirty="0" smtClean="0"/>
                  <a:t>.     </a:t>
                </a:r>
                <a:r>
                  <a:rPr kumimoji="1" lang="en-US" altLang="zh-TW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𝜔</a:t>
                </a:r>
                <a:r>
                  <a:rPr kumimoji="1" lang="en-US" altLang="zh-TW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=2𝜋𝑓</a:t>
                </a:r>
                <a:endParaRPr kumimoji="1" lang="zh-TW" altLang="en-US" sz="1200" dirty="0"/>
              </a:p>
              <a:p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76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Time domain </a:t>
            </a:r>
            <a:r>
              <a:rPr kumimoji="1" lang="zh-TW" altLang="en-US" dirty="0" smtClean="0"/>
              <a:t>送</a:t>
            </a:r>
          </a:p>
          <a:p>
            <a:r>
              <a:rPr kumimoji="1" lang="en-US" altLang="zh-TW" dirty="0" smtClean="0"/>
              <a:t>Frequency</a:t>
            </a:r>
            <a:r>
              <a:rPr kumimoji="1" lang="en-US" altLang="zh-TW" baseline="0" dirty="0" smtClean="0"/>
              <a:t> domain </a:t>
            </a:r>
            <a:r>
              <a:rPr kumimoji="1" lang="zh-TW" altLang="en-US" baseline="0" dirty="0" smtClean="0"/>
              <a:t>分析</a:t>
            </a:r>
          </a:p>
          <a:p>
            <a:r>
              <a:rPr kumimoji="1" lang="zh-TW" altLang="en-US" baseline="0" dirty="0" smtClean="0"/>
              <a:t>記好 </a:t>
            </a:r>
            <a:r>
              <a:rPr kumimoji="1" lang="en-US" altLang="zh-TW" baseline="0" dirty="0" smtClean="0"/>
              <a:t>channel and phase </a:t>
            </a:r>
            <a:r>
              <a:rPr kumimoji="1" lang="zh-TW" altLang="en-US" baseline="0" dirty="0" smtClean="0"/>
              <a:t>的長相</a:t>
            </a:r>
            <a:endParaRPr kumimoji="1" lang="en-US" altLang="zh-TW" baseline="0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3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頻域的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phase delay </a:t>
            </a:r>
            <a:r>
              <a:rPr kumimoji="1" lang="zh-TW" altLang="en-US" dirty="0" smtClean="0"/>
              <a:t>就是時域的延遲</a:t>
            </a:r>
          </a:p>
          <a:p>
            <a:r>
              <a:rPr kumimoji="1" lang="zh-TW" altLang="en-US" dirty="0" smtClean="0"/>
              <a:t>從第二式可得</a:t>
            </a:r>
          </a:p>
          <a:p>
            <a:r>
              <a:rPr kumimoji="1" lang="en-US" altLang="zh-TW" dirty="0" smtClean="0"/>
              <a:t>P(f)  </a:t>
            </a:r>
            <a:r>
              <a:rPr kumimoji="1" lang="zh-TW" altLang="en-US" dirty="0" smtClean="0"/>
              <a:t>就是 </a:t>
            </a:r>
            <a:r>
              <a:rPr kumimoji="1" lang="en-US" altLang="zh-TW" dirty="0" smtClean="0"/>
              <a:t>phase delay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時域的訊號圖   送出與接收 </a:t>
            </a:r>
            <a:r>
              <a:rPr kumimoji="1" lang="en-US" altLang="zh-TW" dirty="0" smtClean="0"/>
              <a:t>power </a:t>
            </a:r>
            <a:r>
              <a:rPr kumimoji="1" lang="zh-TW" altLang="en-US" dirty="0" smtClean="0"/>
              <a:t>的比值圖</a:t>
            </a:r>
          </a:p>
          <a:p>
            <a:r>
              <a:rPr kumimoji="1" lang="zh-TW" altLang="en-US" dirty="0" smtClean="0"/>
              <a:t>較大的模型波動稱為 </a:t>
            </a:r>
            <a:r>
              <a:rPr kumimoji="1" lang="en-US" altLang="zh-TW" dirty="0" smtClean="0"/>
              <a:t>large scale fading</a:t>
            </a:r>
            <a:endParaRPr kumimoji="1"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較小的模型波動稱為 </a:t>
            </a:r>
            <a:r>
              <a:rPr kumimoji="1" lang="en-US" altLang="zh-TW" dirty="0" smtClean="0"/>
              <a:t>small scale fading</a:t>
            </a:r>
            <a:endParaRPr kumimoji="1" lang="zh-TW" altLang="en-US" dirty="0" smtClean="0"/>
          </a:p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先介紹 </a:t>
            </a:r>
            <a:r>
              <a:rPr kumimoji="1" lang="en-US" altLang="zh-TW" dirty="0" smtClean="0"/>
              <a:t>small scale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06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主要以兩種原因分成四種 </a:t>
            </a:r>
            <a:r>
              <a:rPr kumimoji="1" lang="en-US" altLang="zh-TW" dirty="0" smtClean="0"/>
              <a:t>fading 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4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jpe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5" Type="http://schemas.openxmlformats.org/officeDocument/2006/relationships/image" Target="../media/image28.jpe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en.wikipedia.org/wiki/Friis_transmission_equation" TargetMode="External"/><Relationship Id="rId5" Type="http://schemas.openxmlformats.org/officeDocument/2006/relationships/hyperlink" Target="https://en.wikipedia.org/wiki/Path_loss" TargetMode="External"/><Relationship Id="rId6" Type="http://schemas.openxmlformats.org/officeDocument/2006/relationships/hyperlink" Target="https://ccrma.stanford.edu/~jos/fp/Phase_Delay.html" TargetMode="External"/><Relationship Id="rId7" Type="http://schemas.openxmlformats.org/officeDocument/2006/relationships/hyperlink" Target="https://en.wikipedia.org/wiki/Communication_channel" TargetMode="External"/><Relationship Id="rId8" Type="http://schemas.openxmlformats.org/officeDocument/2006/relationships/hyperlink" Target="https://en.wikipedia.org/wiki/Fading" TargetMode="External"/><Relationship Id="rId9" Type="http://schemas.openxmlformats.org/officeDocument/2006/relationships/hyperlink" Target="http://www.sengpielaudio.com/calculator-timedelayphas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Freshman </a:t>
            </a:r>
            <a:r>
              <a:rPr lang="en-US" altLang="zh-TW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Course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2018.08.16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Small-Scale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43382" y="1708830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</p:txBody>
      </p:sp>
    </p:spTree>
    <p:extLst>
      <p:ext uri="{BB962C8B-B14F-4D97-AF65-F5344CB8AC3E}">
        <p14:creationId xmlns:p14="http://schemas.microsoft.com/office/powerpoint/2010/main" val="17953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Time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Doppler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time duration over which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channel impulse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response</a:t>
                </a:r>
                <a:r>
                  <a:rPr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is considered to </a:t>
                </a:r>
                <a:r>
                  <a:rPr lang="en-US" altLang="zh-TW" sz="32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 not </a:t>
                </a:r>
                <a:r>
                  <a:rPr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varying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Doppler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Doppler shifts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</a:t>
                </a:r>
              </a:p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531462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4" y="1968500"/>
            <a:ext cx="2552700" cy="2298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67" y="1905000"/>
            <a:ext cx="3073400" cy="2362200"/>
          </a:xfrm>
          <a:prstGeom prst="rect">
            <a:avLst/>
          </a:prstGeom>
        </p:spPr>
      </p:pic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75680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362" y="4009322"/>
                <a:ext cx="83599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611887" y="1935506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54980" y="2895597"/>
            <a:ext cx="100380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71593" y="5513782"/>
            <a:ext cx="2351926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b="0" baseline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  <a:endParaRPr kumimoji="1" lang="en-US" altLang="zh-TW" sz="3600" b="0" baseline="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</a:t>
                </a:r>
                <a:r>
                  <a:rPr kumimoji="1" lang="en-US" altLang="zh-TW" sz="3600" b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06297" cy="1261884"/>
              </a:xfrm>
              <a:prstGeom prst="rect">
                <a:avLst/>
              </a:prstGeom>
              <a:blipFill rotWithShape="0">
                <a:blip r:embed="rId8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1458911" y="1625461"/>
            <a:ext cx="2174249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024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4390" y="4592171"/>
            <a:ext cx="2443298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time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38715" y="4592171"/>
            <a:ext cx="244810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Doppler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Slow Fading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Fast Fading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Flat Fading </a:t>
            </a:r>
          </a:p>
          <a:p>
            <a:pPr lvl="1"/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  <a:endParaRPr kumimoji="1" lang="zh-TW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35360" y="367215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Flat Fading</a:t>
            </a:r>
          </a:p>
          <a:p>
            <a:pPr lvl="1"/>
            <a:r>
              <a:rPr kumimoji="1" lang="en-US" altLang="zh-TW" sz="3200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 Fading</a:t>
            </a:r>
          </a:p>
        </p:txBody>
      </p:sp>
    </p:spTree>
    <p:extLst>
      <p:ext uri="{BB962C8B-B14F-4D97-AF65-F5344CB8AC3E}">
        <p14:creationId xmlns:p14="http://schemas.microsoft.com/office/powerpoint/2010/main" val="17721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Coherence Bandwidth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v.s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Delay Spread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Coherence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the approximate maximum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bandwidth </a:t>
                </a:r>
                <a:r>
                  <a:rPr lang="en-US" altLang="zh-TW" sz="3200" dirty="0">
                    <a:latin typeface="Times New Roman" charset="0"/>
                    <a:ea typeface="Times New Roman" charset="0"/>
                    <a:cs typeface="Times New Roman" charset="0"/>
                  </a:rPr>
                  <a:t>over which two frequencies of a signal are likely to experience </a:t>
                </a:r>
                <a:r>
                  <a:rPr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comparable</a:t>
                </a:r>
                <a:endParaRPr lang="en-US" altLang="zh-TW" sz="3200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: the difference between the </a:t>
                </a:r>
                <a:r>
                  <a:rPr kumimoji="1" lang="en-US" altLang="zh-TW" sz="3200" dirty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ropagation delay 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of two paths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4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40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4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89522" y="5513782"/>
            <a:ext cx="2300630" cy="64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Flat</a:t>
            </a:r>
            <a:r>
              <a:rPr kumimoji="1" lang="en-US" altLang="zh-TW" sz="36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1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5" y="2224028"/>
            <a:ext cx="1858740" cy="21595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8" y="2149080"/>
            <a:ext cx="2832100" cy="2044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 Fading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</p:spPr>
            <p:txBody>
              <a:bodyPr/>
              <a:lstStyle/>
              <a:p>
                <a:pPr marL="11112" indent="0">
                  <a:buNone/>
                </a:pPr>
                <a:r>
                  <a:rPr kumimoji="1" lang="en-US" altLang="zh-TW" sz="3200" dirty="0" smtClean="0">
                    <a:solidFill>
                      <a:srgbClr val="FF0000"/>
                    </a:solidFill>
                    <a:ea typeface="Times New Roman" charset="0"/>
                    <a:cs typeface="Times New Roman" charset="0"/>
                  </a:rPr>
                  <a:t>					</a:t>
                </a: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buNone/>
                </a:pPr>
                <a:endParaRPr kumimoji="1" lang="en-US" altLang="zh-TW" sz="3200" i="1" dirty="0" smtClean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200" i="1" dirty="0">
                  <a:solidFill>
                    <a:srgbClr val="FF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i="1" dirty="0" smtClean="0">
                    <a:solidFill>
                      <a:srgbClr val="FF0000"/>
                    </a:solidFill>
                    <a:latin typeface="Cambria Math" charset="0"/>
                    <a:ea typeface="Times New Roman" charset="0"/>
                    <a:cs typeface="Times New Roman" charset="0"/>
                  </a:rPr>
                  <a:t>                     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2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  <m:r>
                      <a:rPr kumimoji="1" lang="en-US" altLang="zh-TW" sz="32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kumimoji="1" lang="mr-IN" altLang="zh-TW" sz="3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TW" sz="3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11521280" cy="421589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320984" y="2581837"/>
            <a:ext cx="3478306" cy="17929"/>
          </a:xfrm>
          <a:prstGeom prst="straightConnector1">
            <a:avLst/>
          </a:prstGeom>
          <a:ln w="762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4320989" y="3521776"/>
            <a:ext cx="3478306" cy="17929"/>
          </a:xfrm>
          <a:prstGeom prst="straightConnector1">
            <a:avLst/>
          </a:prstGeom>
          <a:ln w="762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4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3" y="3901750"/>
                <a:ext cx="899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zh-TW" altLang="en-US" sz="4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884" y="3919126"/>
                <a:ext cx="821572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554980" y="1935506"/>
            <a:ext cx="10038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11886" y="2895597"/>
            <a:ext cx="88998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FFT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5515" y="4592171"/>
            <a:ext cx="3381054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Coherence Bandwidth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99016" y="4592171"/>
            <a:ext cx="212750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Delay Spread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8477" y="5347776"/>
            <a:ext cx="3491661" cy="10772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Frequency-selective</a:t>
            </a:r>
          </a:p>
          <a:p>
            <a:r>
              <a:rPr kumimoji="1" lang="en-US" altLang="zh-TW" sz="3200" b="0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Signal bandwidth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𝑊</m:t>
                    </m:r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sSub>
                      <m:sSubPr>
                        <m:ctrlP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rgbClr val="FF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sub>
                    </m:sSub>
                  </m:oMath>
                </a14:m>
                <a:endParaRPr kumimoji="1" lang="en-US" altLang="zh-TW" sz="36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Symbol time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kumimoji="1" lang="en-US" altLang="zh-TW" sz="36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TW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3" y="5308800"/>
                <a:ext cx="5210081" cy="1261884"/>
              </a:xfrm>
              <a:prstGeom prst="rect">
                <a:avLst/>
              </a:prstGeom>
              <a:blipFill rotWithShape="0">
                <a:blip r:embed="rId7"/>
                <a:stretch>
                  <a:fillRect l="-3509" t="-7729" b="-16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878477" y="1625461"/>
            <a:ext cx="294503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5640" y="1625461"/>
            <a:ext cx="217425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2800" b="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Time Domain</a:t>
            </a:r>
            <a:endParaRPr kumimoji="1" lang="zh-TW" altLang="en-US" sz="28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20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Large-Scale Fading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Path Loss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path loss of the channel is the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ratio of transmit</a:t>
            </a:r>
          </a:p>
          <a:p>
            <a:pPr marL="11112" indent="0">
              <a:buNone/>
            </a:pPr>
            <a:r>
              <a:rPr kumimoji="1" lang="en-US" altLang="zh-TW" sz="3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power to receive power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power of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received signal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is averaged over any random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variations due to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shadowing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Shadowing is the effect that the received signal power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kumimoji="1" lang="en-US" altLang="zh-TW" sz="3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fluctuates due to objects obstructing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the propagation path </a:t>
            </a:r>
          </a:p>
          <a:p>
            <a:pPr marL="11112" indent="0">
              <a:buNone/>
            </a:pPr>
            <a:r>
              <a:rPr kumimoji="1" lang="en-US" altLang="zh-TW" sz="3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  between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tx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kumimoji="1" lang="en-US" altLang="zh-TW" sz="3400" dirty="0" err="1" smtClean="0">
                <a:latin typeface="Times New Roman" charset="0"/>
                <a:ea typeface="Times New Roman" charset="0"/>
                <a:cs typeface="Times New Roman" charset="0"/>
              </a:rPr>
              <a:t>rx</a:t>
            </a:r>
            <a:r>
              <a:rPr kumimoji="1" lang="en-US" altLang="zh-TW" sz="3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kumimoji="1" lang="zh-TW" altLang="en-US" sz="3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2441032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</p:txBody>
      </p:sp>
    </p:spTree>
    <p:extLst>
      <p:ext uri="{BB962C8B-B14F-4D97-AF65-F5344CB8AC3E}">
        <p14:creationId xmlns:p14="http://schemas.microsoft.com/office/powerpoint/2010/main" val="11111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48" y="3548417"/>
            <a:ext cx="6086277" cy="30203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Why </a:t>
            </a:r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Dispense with the usage of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directivity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gain</a:t>
            </a: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 when describing antenna performance</a:t>
            </a:r>
          </a:p>
          <a:p>
            <a:pPr>
              <a:lnSpc>
                <a:spcPct val="150000"/>
              </a:lnSpc>
            </a:pPr>
            <a:r>
              <a:rPr kumimoji="1"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Descriptor of antenna </a:t>
            </a:r>
            <a:r>
              <a:rPr kumimoji="1"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capture area</a:t>
            </a:r>
            <a:endParaRPr kumimoji="1" lang="zh-TW" altLang="en-US" sz="32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3" y="3739487"/>
            <a:ext cx="5673752" cy="2815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’ Original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</p:spPr>
            <p:txBody>
              <a:bodyPr/>
              <a:lstStyle/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3840855" cy="1178870"/>
              </a:xfrm>
              <a:blipFill rotWithShape="0">
                <a:blip r:embed="rId3"/>
                <a:stretch>
                  <a:fillRect b="-10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available at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output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power fed into the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 input terminals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rx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the effective area of </a:t>
                </a:r>
                <a:r>
                  <a:rPr kumimoji="1" lang="en-US" altLang="zh-TW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tx</a:t>
                </a:r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antenna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d : distance between antennas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𝜆</m:t>
                    </m:r>
                  </m:oMath>
                </a14:m>
                <a:r>
                  <a:rPr kumimoji="1" lang="en-US" altLang="zh-TW" sz="2400" dirty="0">
                    <a:latin typeface="Times New Roman" charset="0"/>
                    <a:ea typeface="Times New Roman" charset="0"/>
                    <a:cs typeface="Times New Roman" charset="0"/>
                  </a:rPr>
                  <a:t> : wavelength</a:t>
                </a:r>
                <a:endParaRPr kumimoji="1" lang="zh-TW" alt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2" y="3047627"/>
                <a:ext cx="7583606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206" t="-2111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Few follower of </a:t>
                </a:r>
                <a:r>
                  <a:rPr kumimoji="1" lang="en-US" altLang="zh-TW" sz="32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Friis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Replacing the effective antenna areas with directivity counterparts yields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/>
              </a:p>
              <a:p>
                <a:pPr>
                  <a:lnSpc>
                    <a:spcPct val="150000"/>
                  </a:lnSpc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r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Contemporary Formula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</p:spPr>
            <p:txBody>
              <a:bodyPr/>
              <a:lstStyle/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4000" dirty="0" smtClean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𝑑𝐵𝑚</m:t>
                      </m:r>
                      <m:r>
                        <a:rPr kumimoji="1" lang="en-US" altLang="zh-TW" sz="4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TW" sz="40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i="1">
                          <a:latin typeface="Cambria Math" charset="0"/>
                        </a:rPr>
                        <m:t>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TW" sz="4000" i="1">
                              <a:latin typeface="Cambria Math" charset="0"/>
                            </a:rPr>
                            <m:t>4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TW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/>
              </a:p>
              <a:p>
                <a:pPr marL="11112" indent="0" algn="ctr">
                  <a:lnSpc>
                    <a:spcPct val="150000"/>
                  </a:lnSpc>
                  <a:buNone/>
                </a:pPr>
                <a:endParaRPr kumimoji="1" lang="zh-TW" alt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775" y="1770422"/>
                <a:ext cx="9668449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Directivities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</p:spPr>
            <p:txBody>
              <a:bodyPr/>
              <a:lstStyle/>
              <a:p>
                <a:pPr marL="1111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𝐷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1−</m:t>
                          </m:r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𝑐𝑜𝑠</m:t>
                          </m:r>
                          <m:f>
                            <m:fPr>
                              <m:ctrlPr>
                                <a:rPr kumimoji="1" lang="mr-IN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TW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1" lang="en-US" altLang="zh-TW" sz="4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kumimoji="1" lang="en-US" altLang="zh-TW" sz="4000" b="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𝑑𝐵𝑖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=10</m:t>
                      </m:r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TW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TW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sz="4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1067" y="2311600"/>
                <a:ext cx="5306976" cy="4610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612508"/>
            <a:ext cx="5133945" cy="51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Isotropic Radiator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Isotropic_radiator_animation_240x240x8frame_0.4sec_OoP7i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0950" y="1770063"/>
            <a:ext cx="4611688" cy="4611687"/>
          </a:xfrm>
        </p:spPr>
      </p:pic>
    </p:spTree>
    <p:extLst>
      <p:ext uri="{BB962C8B-B14F-4D97-AF65-F5344CB8AC3E}">
        <p14:creationId xmlns:p14="http://schemas.microsoft.com/office/powerpoint/2010/main" val="39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 txBox="1">
                <a:spLocks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=(</m:t>
                      </m:r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zh-TW" sz="4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TW" sz="400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400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4000" dirty="0" smtClean="0"/>
              </a:p>
            </p:txBody>
          </p:sp>
        </mc:Choice>
        <mc:Fallback xmlns="">
          <p:sp>
            <p:nvSpPr>
              <p:cNvPr id="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1" y="2685808"/>
                <a:ext cx="3840855" cy="1178870"/>
              </a:xfrm>
              <a:prstGeom prst="rect">
                <a:avLst/>
              </a:prstGeom>
              <a:blipFill rotWithShape="0">
                <a:blip r:embed="rId3"/>
                <a:stretch>
                  <a:fillRect b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40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4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4000" i="1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TW" sz="4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sz="4000" i="1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mr-IN" altLang="zh-TW" sz="4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TW" sz="4000" i="1">
                                  <a:latin typeface="Cambria Math" charset="0"/>
                                </a:rPr>
                                <m:t>4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TW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den>
                          </m:f>
                          <m:r>
                            <a:rPr kumimoji="1" lang="en-US" altLang="zh-TW" sz="4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4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2" y="2592588"/>
                <a:ext cx="4072140" cy="13653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>
            <a:off x="4437475" y="3275243"/>
            <a:ext cx="2385996" cy="0"/>
          </a:xfrm>
          <a:prstGeom prst="straightConnector1">
            <a:avLst/>
          </a:prstGeom>
          <a:ln w="1651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1700811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1544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Channel Fading Summary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3289" y="1522477"/>
            <a:ext cx="5760640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Small-scale fading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Doppler spread </a:t>
            </a:r>
          </a:p>
          <a:p>
            <a:pPr lvl="2"/>
            <a:r>
              <a:rPr kumimoji="1" lang="en-US" altLang="zh-TW" dirty="0" smtClean="0"/>
              <a:t>Slow fading </a:t>
            </a:r>
          </a:p>
          <a:p>
            <a:pPr lvl="2"/>
            <a:r>
              <a:rPr kumimoji="1" lang="en-US" altLang="zh-TW" dirty="0" smtClean="0"/>
              <a:t>Fast fading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accent1"/>
                </a:solidFill>
              </a:rPr>
              <a:t>Delay spread</a:t>
            </a:r>
            <a:r>
              <a:rPr kumimoji="1" lang="en-US" altLang="zh-TW" dirty="0" smtClean="0"/>
              <a:t> </a:t>
            </a:r>
          </a:p>
          <a:p>
            <a:pPr lvl="2"/>
            <a:r>
              <a:rPr kumimoji="1" lang="en-US" altLang="zh-TW" dirty="0" smtClean="0"/>
              <a:t>Flat fading </a:t>
            </a:r>
          </a:p>
          <a:p>
            <a:pPr lvl="2"/>
            <a:r>
              <a:rPr kumimoji="1" lang="en-US" altLang="zh-TW" dirty="0" smtClean="0"/>
              <a:t>Frequency-selective fading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 smtClean="0"/>
              <a:t>Large-scale fading </a:t>
            </a:r>
          </a:p>
          <a:p>
            <a:pPr lvl="1"/>
            <a:r>
              <a:rPr kumimoji="1" lang="en-US" altLang="zh-TW" dirty="0" smtClean="0">
                <a:solidFill>
                  <a:schemeClr val="accent1"/>
                </a:solidFill>
              </a:rPr>
              <a:t>Path loss </a:t>
            </a:r>
          </a:p>
          <a:p>
            <a:pPr lvl="2"/>
            <a:r>
              <a:rPr kumimoji="1" lang="en-US" altLang="zh-TW" dirty="0" smtClean="0"/>
              <a:t>Shadowing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37929" y="3535543"/>
            <a:ext cx="842683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83730" y="4427872"/>
            <a:ext cx="196079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Multipath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068167" y="2675685"/>
            <a:ext cx="1688283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1" baseline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</a:t>
            </a:r>
            <a:endParaRPr kumimoji="1" lang="zh-TW" altLang="en-US" sz="3200" b="1" baseline="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34750" y="2400601"/>
            <a:ext cx="2287791" cy="1248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071820" y="4054806"/>
            <a:ext cx="2384613" cy="12653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>
            <a:stCxn id="8" idx="2"/>
          </p:cNvCxnSpPr>
          <p:nvPr/>
        </p:nvCxnSpPr>
        <p:spPr>
          <a:xfrm flipH="1" flipV="1">
            <a:off x="3783106" y="2675685"/>
            <a:ext cx="3951644" cy="3489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9" idx="2"/>
          </p:cNvCxnSpPr>
          <p:nvPr/>
        </p:nvCxnSpPr>
        <p:spPr>
          <a:xfrm flipH="1" flipV="1">
            <a:off x="3550024" y="4242905"/>
            <a:ext cx="4521796" cy="4445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1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8" y="1443790"/>
            <a:ext cx="7833381" cy="39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Channel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err="1" smtClean="0">
                <a:latin typeface="Times New Roman" charset="0"/>
                <a:ea typeface="Times New Roman" charset="0"/>
                <a:cs typeface="Times New Roman" charset="0"/>
              </a:rPr>
              <a:t>Friis</a:t>
            </a: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 Transmission Equation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35362" y="3159486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68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Basic Elements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Standard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5653064" cy="46109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Bar code 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Traditional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Defacement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Manual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manipulation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chemeClr val="accent1"/>
                </a:solidFill>
              </a:rPr>
              <a:t>separately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988424" y="1700808"/>
            <a:ext cx="5653064" cy="4610906"/>
          </a:xfrm>
          <a:prstGeom prst="rect">
            <a:avLst/>
          </a:prstGeom>
        </p:spPr>
        <p:txBody>
          <a:bodyPr/>
          <a:lstStyle>
            <a:lvl1pPr marL="403225" indent="-3921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accent1"/>
                </a:solidFill>
              </a:rPr>
              <a:t>R</a:t>
            </a:r>
            <a:r>
              <a:rPr lang="en-US" altLang="zh-TW" dirty="0" smtClean="0"/>
              <a:t>adio </a:t>
            </a:r>
            <a:r>
              <a:rPr lang="en-US" altLang="zh-TW" dirty="0" smtClean="0">
                <a:solidFill>
                  <a:schemeClr val="accent1"/>
                </a:solidFill>
              </a:rPr>
              <a:t>F</a:t>
            </a:r>
            <a:r>
              <a:rPr lang="en-US" altLang="zh-TW" dirty="0" smtClean="0"/>
              <a:t>requency </a:t>
            </a:r>
            <a:r>
              <a:rPr lang="en-US" altLang="zh-TW" dirty="0" err="1" smtClean="0">
                <a:solidFill>
                  <a:schemeClr val="accent1"/>
                </a:solidFill>
              </a:rPr>
              <a:t>ID</a:t>
            </a:r>
            <a:r>
              <a:rPr lang="en-US" altLang="zh-TW" dirty="0" err="1" smtClean="0"/>
              <a:t>entification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Brand new wireless </a:t>
            </a:r>
          </a:p>
          <a:p>
            <a:pPr marL="403225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identification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RF based communication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Non-line of sight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System based operation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Read  </a:t>
            </a:r>
            <a:r>
              <a:rPr lang="en-US" altLang="zh-TW" dirty="0" smtClean="0">
                <a:solidFill>
                  <a:srgbClr val="FF0000"/>
                </a:solidFill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928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66660"/>
              </p:ext>
            </p:extLst>
          </p:nvPr>
        </p:nvGraphicFramePr>
        <p:xfrm>
          <a:off x="334963" y="1700212"/>
          <a:ext cx="11659815" cy="4681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1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319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10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Frequency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 Range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Limitations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Applications</a:t>
                      </a:r>
                      <a:endParaRPr kumimoji="0" lang="en-US" altLang="zh-TW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125-134 kHz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 m.)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reading speed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Animal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Frequency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13.56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to Middle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Low ( &lt; 1.5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Problems with metal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Library,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Ultra-high Freq.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860-930 MHz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 to 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10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Interference problems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tracking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92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Microwave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2.4 GHz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High ( &gt; 50 m)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widely deployed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Vehicle access control</a:t>
                      </a:r>
                      <a:endParaRPr kumimoji="0" lang="en-US" altLang="zh-TW" sz="2400" b="0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Reading Frequency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303028" y="1457401"/>
            <a:ext cx="12373066" cy="5346278"/>
            <a:chOff x="582" y="776"/>
            <a:chExt cx="4975" cy="3166"/>
          </a:xfrm>
        </p:grpSpPr>
        <p:sp>
          <p:nvSpPr>
            <p:cNvPr id="65" name="Text Box 3"/>
            <p:cNvSpPr txBox="1">
              <a:spLocks noChangeArrowheads="1"/>
            </p:cNvSpPr>
            <p:nvPr/>
          </p:nvSpPr>
          <p:spPr bwMode="auto">
            <a:xfrm>
              <a:off x="5100" y="2516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>
                  <a:latin typeface="Times New Roman" charset="0"/>
                </a:rPr>
                <a:t>MHz</a:t>
              </a:r>
              <a:endParaRPr lang="en-US" altLang="zh-TW" sz="2400">
                <a:latin typeface="Times New Roman" charset="0"/>
              </a:endParaRPr>
            </a:p>
          </p:txBody>
        </p:sp>
        <p:grpSp>
          <p:nvGrpSpPr>
            <p:cNvPr id="66" name="Group 4"/>
            <p:cNvGrpSpPr>
              <a:grpSpLocks/>
            </p:cNvGrpSpPr>
            <p:nvPr/>
          </p:nvGrpSpPr>
          <p:grpSpPr bwMode="auto">
            <a:xfrm>
              <a:off x="582" y="776"/>
              <a:ext cx="4506" cy="3166"/>
              <a:chOff x="631" y="776"/>
              <a:chExt cx="4881" cy="3166"/>
            </a:xfrm>
          </p:grpSpPr>
          <p:sp>
            <p:nvSpPr>
              <p:cNvPr id="67" name="Line 5"/>
              <p:cNvSpPr>
                <a:spLocks noChangeShapeType="1"/>
              </p:cNvSpPr>
              <p:nvPr/>
            </p:nvSpPr>
            <p:spPr bwMode="auto">
              <a:xfrm>
                <a:off x="3216" y="776"/>
                <a:ext cx="1" cy="1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6"/>
              <p:cNvSpPr>
                <a:spLocks noChangeShapeType="1"/>
              </p:cNvSpPr>
              <p:nvPr/>
            </p:nvSpPr>
            <p:spPr bwMode="auto">
              <a:xfrm flipV="1">
                <a:off x="1533" y="84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69" name="Group 7"/>
              <p:cNvGrpSpPr>
                <a:grpSpLocks/>
              </p:cNvGrpSpPr>
              <p:nvPr/>
            </p:nvGrpSpPr>
            <p:grpSpPr bwMode="auto">
              <a:xfrm>
                <a:off x="631" y="1034"/>
                <a:ext cx="4881" cy="2908"/>
                <a:chOff x="631" y="1034"/>
                <a:chExt cx="4881" cy="2908"/>
              </a:xfrm>
            </p:grpSpPr>
            <p:grpSp>
              <p:nvGrpSpPr>
                <p:cNvPr id="70" name="Group 8"/>
                <p:cNvGrpSpPr>
                  <a:grpSpLocks/>
                </p:cNvGrpSpPr>
                <p:nvPr/>
              </p:nvGrpSpPr>
              <p:grpSpPr bwMode="auto">
                <a:xfrm>
                  <a:off x="1536" y="1116"/>
                  <a:ext cx="1703" cy="276"/>
                  <a:chOff x="1476" y="819"/>
                  <a:chExt cx="1719" cy="276"/>
                </a:xfrm>
              </p:grpSpPr>
              <p:sp>
                <p:nvSpPr>
                  <p:cNvPr id="120" name="Line 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6" y="970"/>
                    <a:ext cx="23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907" y="970"/>
                    <a:ext cx="2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2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2" y="819"/>
                    <a:ext cx="1390" cy="27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/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FCC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開放</a:t>
                    </a:r>
                    <a:r>
                      <a:rPr lang="en-US" altLang="zh-TW" sz="2800" dirty="0">
                        <a:latin typeface="標楷體" charset="-120"/>
                        <a:ea typeface="標楷體" charset="-120"/>
                      </a:rPr>
                      <a:t>RFID</a:t>
                    </a:r>
                    <a:r>
                      <a:rPr lang="zh-TW" altLang="en-US" sz="2800" dirty="0">
                        <a:latin typeface="標楷體" charset="-120"/>
                        <a:ea typeface="標楷體" charset="-120"/>
                      </a:rPr>
                      <a:t>頻段</a:t>
                    </a:r>
                    <a:endParaRPr lang="zh-TW" altLang="en-US" sz="4400" dirty="0">
                      <a:latin typeface="標楷體" charset="-120"/>
                      <a:ea typeface="標楷體" charset="-120"/>
                    </a:endParaRPr>
                  </a:p>
                </p:txBody>
              </p:sp>
            </p:grpSp>
            <p:sp>
              <p:nvSpPr>
                <p:cNvPr id="71" name="Rectangle 12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341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TW" altLang="zh-TW" sz="2400">
                    <a:latin typeface="Times New Roman" charset="0"/>
                    <a:ea typeface="標楷體" charset="-120"/>
                  </a:endParaRPr>
                </a:p>
              </p:txBody>
            </p:sp>
            <p:sp>
              <p:nvSpPr>
                <p:cNvPr id="72" name="Rectangle 13"/>
                <p:cNvSpPr>
                  <a:spLocks noChangeArrowheads="1"/>
                </p:cNvSpPr>
                <p:nvPr/>
              </p:nvSpPr>
              <p:spPr bwMode="auto">
                <a:xfrm>
                  <a:off x="1247" y="1833"/>
                  <a:ext cx="984" cy="795"/>
                </a:xfrm>
                <a:prstGeom prst="rect">
                  <a:avLst/>
                </a:prstGeom>
                <a:solidFill>
                  <a:srgbClr val="D4FF9F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</a:t>
                  </a:r>
                  <a:r>
                    <a:rPr lang="zh-TW" altLang="en-US" sz="2600" dirty="0" smtClean="0">
                      <a:latin typeface="標楷體" charset="-120"/>
                      <a:ea typeface="標楷體" charset="-120"/>
                    </a:rPr>
                    <a:t>電信</a:t>
                  </a:r>
                  <a:endParaRPr lang="en-US" altLang="zh-TW" sz="2600" dirty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Up link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73" name="Rectangle 14"/>
                <p:cNvSpPr>
                  <a:spLocks noChangeArrowheads="1"/>
                </p:cNvSpPr>
                <p:nvPr/>
              </p:nvSpPr>
              <p:spPr bwMode="auto">
                <a:xfrm>
                  <a:off x="3871" y="1833"/>
                  <a:ext cx="1030" cy="800"/>
                </a:xfrm>
                <a:prstGeom prst="rect">
                  <a:avLst/>
                </a:prstGeom>
                <a:solidFill>
                  <a:srgbClr val="D4FF9F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TW" altLang="en-US" sz="2600" dirty="0">
                      <a:latin typeface="標楷體" charset="-120"/>
                      <a:ea typeface="標楷體" charset="-120"/>
                    </a:rPr>
                    <a:t>中華電信</a:t>
                  </a:r>
                </a:p>
                <a:p>
                  <a:pPr algn="ctr"/>
                  <a:r>
                    <a:rPr lang="en-US" altLang="zh-TW" sz="2600" dirty="0" smtClean="0">
                      <a:latin typeface="標楷體" charset="-120"/>
                      <a:ea typeface="標楷體" charset="-120"/>
                    </a:rPr>
                    <a:t>Down link</a:t>
                  </a:r>
                  <a:r>
                    <a:rPr lang="en-US" altLang="zh-TW" sz="2600" dirty="0" smtClean="0">
                      <a:latin typeface="Times New Roman" charset="0"/>
                    </a:rPr>
                    <a:t> </a:t>
                  </a:r>
                  <a:endParaRPr lang="en-US" altLang="zh-TW" sz="2600" dirty="0">
                    <a:latin typeface="Times New Roman" charset="0"/>
                  </a:endParaRPr>
                </a:p>
              </p:txBody>
            </p:sp>
            <p:sp>
              <p:nvSpPr>
                <p:cNvPr id="7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13" y="1833"/>
                  <a:ext cx="412" cy="799"/>
                </a:xfrm>
                <a:prstGeom prst="rect">
                  <a:avLst/>
                </a:prstGeom>
                <a:solidFill>
                  <a:srgbClr val="F220ED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bg1"/>
                      </a:solidFill>
                      <a:latin typeface="Times New Roman" charset="0"/>
                    </a:rPr>
                    <a:t>RFID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grpSp>
              <p:nvGrpSpPr>
                <p:cNvPr id="75" name="Group 16"/>
                <p:cNvGrpSpPr>
                  <a:grpSpLocks/>
                </p:cNvGrpSpPr>
                <p:nvPr/>
              </p:nvGrpSpPr>
              <p:grpSpPr bwMode="auto">
                <a:xfrm>
                  <a:off x="239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1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 smtClean="0">
                        <a:latin typeface="Times New Roman" charset="0"/>
                      </a:rPr>
                      <a:t>915</a:t>
                    </a:r>
                    <a:endParaRPr lang="en-US" altLang="zh-TW" sz="26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6" name="Group 19"/>
                <p:cNvGrpSpPr>
                  <a:grpSpLocks/>
                </p:cNvGrpSpPr>
                <p:nvPr/>
              </p:nvGrpSpPr>
              <p:grpSpPr bwMode="auto">
                <a:xfrm>
                  <a:off x="3054" y="2616"/>
                  <a:ext cx="343" cy="719"/>
                  <a:chOff x="6240" y="3597"/>
                  <a:chExt cx="720" cy="1080"/>
                </a:xfrm>
              </p:grpSpPr>
              <p:sp>
                <p:nvSpPr>
                  <p:cNvPr id="116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928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7" name="Group 22"/>
                <p:cNvGrpSpPr>
                  <a:grpSpLocks/>
                </p:cNvGrpSpPr>
                <p:nvPr/>
              </p:nvGrpSpPr>
              <p:grpSpPr bwMode="auto">
                <a:xfrm>
                  <a:off x="2644" y="2624"/>
                  <a:ext cx="343" cy="719"/>
                  <a:chOff x="6240" y="3597"/>
                  <a:chExt cx="720" cy="1080"/>
                </a:xfrm>
              </p:grpSpPr>
              <p:sp>
                <p:nvSpPr>
                  <p:cNvPr id="114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922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8" name="Group 25"/>
                <p:cNvGrpSpPr>
                  <a:grpSpLocks/>
                </p:cNvGrpSpPr>
                <p:nvPr/>
              </p:nvGrpSpPr>
              <p:grpSpPr bwMode="auto">
                <a:xfrm>
                  <a:off x="206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1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910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79" name="Group 28"/>
                <p:cNvGrpSpPr>
                  <a:grpSpLocks/>
                </p:cNvGrpSpPr>
                <p:nvPr/>
              </p:nvGrpSpPr>
              <p:grpSpPr bwMode="auto">
                <a:xfrm>
                  <a:off x="1066" y="2633"/>
                  <a:ext cx="345" cy="720"/>
                  <a:chOff x="6240" y="3597"/>
                  <a:chExt cx="720" cy="1080"/>
                </a:xfrm>
              </p:grpSpPr>
              <p:sp>
                <p:nvSpPr>
                  <p:cNvPr id="110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0" name="Rectangle 31"/>
                <p:cNvSpPr>
                  <a:spLocks noChangeArrowheads="1"/>
                </p:cNvSpPr>
                <p:nvPr/>
              </p:nvSpPr>
              <p:spPr bwMode="auto">
                <a:xfrm>
                  <a:off x="3653" y="1833"/>
                  <a:ext cx="218" cy="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zh-TW" sz="800">
                    <a:latin typeface="Times New Roman" charset="0"/>
                  </a:endParaRPr>
                </a:p>
              </p:txBody>
            </p:sp>
            <p:grpSp>
              <p:nvGrpSpPr>
                <p:cNvPr id="81" name="Group 32"/>
                <p:cNvGrpSpPr>
                  <a:grpSpLocks/>
                </p:cNvGrpSpPr>
                <p:nvPr/>
              </p:nvGrpSpPr>
              <p:grpSpPr bwMode="auto">
                <a:xfrm>
                  <a:off x="3707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8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940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2" name="Group 35"/>
                <p:cNvGrpSpPr>
                  <a:grpSpLocks/>
                </p:cNvGrpSpPr>
                <p:nvPr/>
              </p:nvGrpSpPr>
              <p:grpSpPr bwMode="auto">
                <a:xfrm>
                  <a:off x="4692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955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3" name="Group 38"/>
                <p:cNvGrpSpPr>
                  <a:grpSpLocks/>
                </p:cNvGrpSpPr>
                <p:nvPr/>
              </p:nvGrpSpPr>
              <p:grpSpPr bwMode="auto">
                <a:xfrm>
                  <a:off x="4965" y="2633"/>
                  <a:ext cx="343" cy="720"/>
                  <a:chOff x="6240" y="3597"/>
                  <a:chExt cx="720" cy="1080"/>
                </a:xfrm>
              </p:grpSpPr>
              <p:sp>
                <p:nvSpPr>
                  <p:cNvPr id="104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5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960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84" name="Group 41"/>
                <p:cNvGrpSpPr>
                  <a:grpSpLocks/>
                </p:cNvGrpSpPr>
                <p:nvPr/>
              </p:nvGrpSpPr>
              <p:grpSpPr bwMode="auto">
                <a:xfrm>
                  <a:off x="1356" y="2633"/>
                  <a:ext cx="344" cy="720"/>
                  <a:chOff x="6240" y="3597"/>
                  <a:chExt cx="720" cy="1080"/>
                </a:xfrm>
              </p:grpSpPr>
              <p:sp>
                <p:nvSpPr>
                  <p:cNvPr id="102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40" y="4137"/>
                    <a:ext cx="72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902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sp>
              <p:nvSpPr>
                <p:cNvPr id="85" name="Rectangle 44"/>
                <p:cNvSpPr>
                  <a:spLocks noChangeArrowheads="1"/>
                </p:cNvSpPr>
                <p:nvPr/>
              </p:nvSpPr>
              <p:spPr bwMode="auto">
                <a:xfrm>
                  <a:off x="4855" y="1833"/>
                  <a:ext cx="309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400" dirty="0">
                      <a:latin typeface="標楷體" charset="-120"/>
                      <a:ea typeface="標楷體" charset="-120"/>
                    </a:rPr>
                    <a:t>遠傳</a:t>
                  </a:r>
                </a:p>
                <a:p>
                  <a:pPr algn="ctr"/>
                  <a:r>
                    <a:rPr lang="en-US" altLang="zh-TW" sz="2400" dirty="0" smtClean="0">
                      <a:latin typeface="標楷體" charset="-120"/>
                      <a:ea typeface="標楷體" charset="-120"/>
                    </a:rPr>
                    <a:t>DL</a:t>
                  </a:r>
                  <a:endParaRPr lang="en-US" altLang="zh-TW" sz="2400" dirty="0">
                    <a:latin typeface="Times New Roman" charset="0"/>
                  </a:endParaRPr>
                </a:p>
              </p:txBody>
            </p:sp>
            <p:sp>
              <p:nvSpPr>
                <p:cNvPr id="86" name="Rectangle 45"/>
                <p:cNvSpPr>
                  <a:spLocks noChangeArrowheads="1"/>
                </p:cNvSpPr>
                <p:nvPr/>
              </p:nvSpPr>
              <p:spPr bwMode="auto">
                <a:xfrm>
                  <a:off x="2231" y="1833"/>
                  <a:ext cx="328" cy="800"/>
                </a:xfrm>
                <a:prstGeom prst="rect">
                  <a:avLst/>
                </a:prstGeom>
                <a:solidFill>
                  <a:srgbClr val="99FFCC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遠</a:t>
                  </a:r>
                  <a:r>
                    <a:rPr lang="zh-TW" altLang="en-US" sz="2800" dirty="0" smtClean="0">
                      <a:latin typeface="標楷體" charset="-120"/>
                      <a:ea typeface="標楷體" charset="-120"/>
                    </a:rPr>
                    <a:t>傳</a:t>
                  </a:r>
                  <a:endParaRPr lang="en-US" altLang="zh-TW" sz="2800" dirty="0" smtClean="0">
                    <a:latin typeface="標楷體" charset="-120"/>
                    <a:ea typeface="標楷體" charset="-120"/>
                  </a:endParaRPr>
                </a:p>
                <a:p>
                  <a:pPr algn="ctr"/>
                  <a:r>
                    <a:rPr lang="en-US" altLang="zh-TW" sz="2800" dirty="0" smtClean="0">
                      <a:latin typeface="標楷體" charset="-120"/>
                      <a:ea typeface="標楷體" charset="-120"/>
                    </a:rPr>
                    <a:t>UP</a:t>
                  </a:r>
                  <a:endParaRPr lang="zh-TW" altLang="en-US" sz="28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87" name="Rectangle 46"/>
                <p:cNvSpPr>
                  <a:spLocks noChangeArrowheads="1"/>
                </p:cNvSpPr>
                <p:nvPr/>
              </p:nvSpPr>
              <p:spPr bwMode="auto">
                <a:xfrm>
                  <a:off x="3543" y="1833"/>
                  <a:ext cx="100" cy="800"/>
                </a:xfrm>
                <a:prstGeom prst="rect">
                  <a:avLst/>
                </a:prstGeom>
                <a:solidFill>
                  <a:srgbClr val="C5C5C5"/>
                </a:solidFill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" name="Rectangle 47"/>
                <p:cNvSpPr>
                  <a:spLocks noChangeArrowheads="1"/>
                </p:cNvSpPr>
                <p:nvPr/>
              </p:nvSpPr>
              <p:spPr bwMode="auto">
                <a:xfrm>
                  <a:off x="918" y="1833"/>
                  <a:ext cx="111" cy="800"/>
                </a:xfrm>
                <a:prstGeom prst="rect">
                  <a:avLst/>
                </a:prstGeom>
                <a:solidFill>
                  <a:srgbClr val="C5C5C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grpSp>
              <p:nvGrpSpPr>
                <p:cNvPr id="89" name="Group 48"/>
                <p:cNvGrpSpPr>
                  <a:grpSpLocks/>
                </p:cNvGrpSpPr>
                <p:nvPr/>
              </p:nvGrpSpPr>
              <p:grpSpPr bwMode="auto">
                <a:xfrm>
                  <a:off x="631" y="2632"/>
                  <a:ext cx="573" cy="689"/>
                  <a:chOff x="5978" y="3597"/>
                  <a:chExt cx="1202" cy="1034"/>
                </a:xfrm>
              </p:grpSpPr>
              <p:sp>
                <p:nvSpPr>
                  <p:cNvPr id="100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600" y="3597"/>
                    <a:ext cx="0" cy="54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1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78" y="4091"/>
                    <a:ext cx="1202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r>
                      <a:rPr lang="en-US" altLang="zh-TW" sz="2600" dirty="0">
                        <a:latin typeface="Times New Roman" charset="0"/>
                      </a:rPr>
                      <a:t>891.4</a:t>
                    </a:r>
                  </a:p>
                  <a:p>
                    <a:endParaRPr lang="en-US" altLang="zh-TW" sz="2400" dirty="0">
                      <a:latin typeface="Times New Roman" charset="0"/>
                    </a:endParaRPr>
                  </a:p>
                </p:txBody>
              </p:sp>
            </p:grpSp>
            <p:grpSp>
              <p:nvGrpSpPr>
                <p:cNvPr id="90" name="Group 51"/>
                <p:cNvGrpSpPr>
                  <a:grpSpLocks/>
                </p:cNvGrpSpPr>
                <p:nvPr/>
              </p:nvGrpSpPr>
              <p:grpSpPr bwMode="auto">
                <a:xfrm>
                  <a:off x="3507" y="2637"/>
                  <a:ext cx="367" cy="1305"/>
                  <a:chOff x="3264" y="2496"/>
                  <a:chExt cx="323" cy="618"/>
                </a:xfrm>
              </p:grpSpPr>
              <p:sp>
                <p:nvSpPr>
                  <p:cNvPr id="98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76"/>
                    <a:ext cx="323" cy="1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937</a:t>
                    </a:r>
                  </a:p>
                </p:txBody>
              </p:sp>
            </p:grpSp>
            <p:grpSp>
              <p:nvGrpSpPr>
                <p:cNvPr id="91" name="Group 54"/>
                <p:cNvGrpSpPr>
                  <a:grpSpLocks/>
                </p:cNvGrpSpPr>
                <p:nvPr/>
              </p:nvGrpSpPr>
              <p:grpSpPr bwMode="auto">
                <a:xfrm>
                  <a:off x="891" y="2614"/>
                  <a:ext cx="462" cy="1155"/>
                  <a:chOff x="3264" y="2496"/>
                  <a:chExt cx="405" cy="549"/>
                </a:xfrm>
              </p:grpSpPr>
              <p:sp>
                <p:nvSpPr>
                  <p:cNvPr id="9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84" y="24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7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4" y="2906"/>
                    <a:ext cx="405" cy="13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600" dirty="0">
                        <a:latin typeface="Times New Roman" charset="0"/>
                      </a:rPr>
                      <a:t>892</a:t>
                    </a:r>
                  </a:p>
                </p:txBody>
              </p:sp>
            </p:grpSp>
            <p:sp>
              <p:nvSpPr>
                <p:cNvPr id="92" name="Line 57"/>
                <p:cNvSpPr>
                  <a:spLocks noChangeShapeType="1"/>
                </p:cNvSpPr>
                <p:nvPr/>
              </p:nvSpPr>
              <p:spPr bwMode="auto">
                <a:xfrm>
                  <a:off x="645" y="2633"/>
                  <a:ext cx="486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534" y="2133"/>
                  <a:ext cx="371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4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77" y="2083"/>
                  <a:ext cx="467" cy="2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zh-TW" altLang="en-US" sz="2600" dirty="0">
                      <a:solidFill>
                        <a:srgbClr val="FF3300"/>
                      </a:solidFill>
                      <a:latin typeface="標楷體" charset="-120"/>
                      <a:ea typeface="標楷體" charset="-120"/>
                    </a:rPr>
                    <a:t>增頻</a:t>
                  </a:r>
                  <a:endParaRPr lang="zh-TW" altLang="en-US" sz="2600" dirty="0">
                    <a:latin typeface="標楷體" charset="-120"/>
                    <a:ea typeface="標楷體" charset="-120"/>
                  </a:endParaRPr>
                </a:p>
              </p:txBody>
            </p:sp>
            <p:sp>
              <p:nvSpPr>
                <p:cNvPr id="95" name="AutoShape 60"/>
                <p:cNvSpPr>
                  <a:spLocks noChangeArrowheads="1"/>
                </p:cNvSpPr>
                <p:nvPr/>
              </p:nvSpPr>
              <p:spPr bwMode="auto">
                <a:xfrm>
                  <a:off x="3528" y="1034"/>
                  <a:ext cx="1164" cy="566"/>
                </a:xfrm>
                <a:prstGeom prst="wedgeRoundRectCallout">
                  <a:avLst>
                    <a:gd name="adj1" fmla="val -76013"/>
                    <a:gd name="adj2" fmla="val 97762"/>
                    <a:gd name="adj3" fmla="val 16667"/>
                  </a:avLst>
                </a:prstGeom>
                <a:solidFill>
                  <a:srgbClr val="FFD5F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國內</a:t>
                  </a:r>
                  <a:r>
                    <a:rPr lang="en-US" altLang="zh-TW" sz="2800" dirty="0">
                      <a:latin typeface="標楷體" charset="-120"/>
                      <a:ea typeface="標楷體" charset="-120"/>
                    </a:rPr>
                    <a:t>RFID</a:t>
                  </a:r>
                  <a:r>
                    <a:rPr lang="zh-TW" altLang="en-US" sz="2800" dirty="0">
                      <a:latin typeface="標楷體" charset="-120"/>
                      <a:ea typeface="標楷體" charset="-120"/>
                    </a:rPr>
                    <a:t>頻段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08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88209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690325"/>
              </p:ext>
            </p:extLst>
          </p:nvPr>
        </p:nvGraphicFramePr>
        <p:xfrm>
          <a:off x="334963" y="1700213"/>
          <a:ext cx="11521677" cy="2549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5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405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66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Tag Type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Reading Distance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Characteristic</a:t>
                      </a:r>
                      <a:r>
                        <a:rPr lang="zh-TW" altLang="en-US" sz="32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TW" altLang="en-US" sz="32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Passive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&lt; 4m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</a:t>
                      </a:r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free</a:t>
                      </a:r>
                    </a:p>
                    <a:p>
                      <a:pPr algn="ctr"/>
                      <a:r>
                        <a:rPr lang="en-US" altLang="zh-TW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Cheap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12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Active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&gt; 100m</a:t>
                      </a:r>
                      <a:endParaRPr lang="zh-TW" altLang="en-US" sz="3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Battery loaded</a:t>
                      </a:r>
                    </a:p>
                    <a:p>
                      <a:pPr algn="ctr"/>
                      <a:r>
                        <a:rPr lang="en-US" altLang="zh-TW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Expensive</a:t>
                      </a:r>
                      <a:endParaRPr lang="zh-TW" alt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473" r="13346" b="20075"/>
          <a:stretch/>
        </p:blipFill>
        <p:spPr>
          <a:xfrm>
            <a:off x="7792251" y="4523206"/>
            <a:ext cx="2248219" cy="2223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553037" y="4492082"/>
            <a:ext cx="6636458" cy="12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Signal Representation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General form</a:t>
            </a:r>
          </a:p>
          <a:p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TW" sz="3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Called the canonical representation of a </a:t>
            </a:r>
          </a:p>
          <a:p>
            <a:pPr marL="11112" indent="0">
              <a:buNone/>
            </a:pPr>
            <a:r>
              <a:rPr kumimoji="1"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    band-pass signal</a:t>
            </a:r>
            <a:endParaRPr kumimoji="1" lang="en-US" altLang="zh-TW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12"/>
          <p:cNvSpPr txBox="1"/>
          <p:nvPr/>
        </p:nvSpPr>
        <p:spPr>
          <a:xfrm>
            <a:off x="1643881" y="3353525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amplitude 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928020" y="3353525"/>
            <a:ext cx="1713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endParaRPr lang="en-US" sz="28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017508" y="3353525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phase</a:t>
            </a:r>
            <a:endParaRPr lang="en-US" sz="2200" b="1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" name="Straight Arrow Connector 16"/>
          <p:cNvCxnSpPr>
            <a:stCxn id="5" idx="0"/>
          </p:cNvCxnSpPr>
          <p:nvPr/>
        </p:nvCxnSpPr>
        <p:spPr>
          <a:xfrm flipV="1">
            <a:off x="2560158" y="2862542"/>
            <a:ext cx="1367862" cy="4909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/>
          <p:cNvCxnSpPr>
            <a:stCxn id="6" idx="0"/>
          </p:cNvCxnSpPr>
          <p:nvPr/>
        </p:nvCxnSpPr>
        <p:spPr>
          <a:xfrm flipV="1">
            <a:off x="4784954" y="2969226"/>
            <a:ext cx="701446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1"/>
          <p:cNvCxnSpPr>
            <a:stCxn id="7" idx="0"/>
          </p:cNvCxnSpPr>
          <p:nvPr/>
        </p:nvCxnSpPr>
        <p:spPr>
          <a:xfrm flipH="1" flipV="1">
            <a:off x="6862021" y="2969226"/>
            <a:ext cx="687043" cy="3842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17" y="2486003"/>
            <a:ext cx="4576515" cy="400045"/>
          </a:xfrm>
          <a:prstGeom prst="rect">
            <a:avLst/>
          </a:prstGeom>
        </p:spPr>
      </p:pic>
      <p:cxnSp>
        <p:nvCxnSpPr>
          <p:cNvPr id="25" name="直線箭頭接點 24"/>
          <p:cNvCxnSpPr/>
          <p:nvPr/>
        </p:nvCxnSpPr>
        <p:spPr>
          <a:xfrm flipV="1">
            <a:off x="7549064" y="6232845"/>
            <a:ext cx="3889472" cy="788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H="1" flipV="1">
            <a:off x="8373576" y="3511655"/>
            <a:ext cx="40225" cy="322257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8395140" y="3925692"/>
            <a:ext cx="2989795" cy="2365651"/>
            <a:chOff x="8395140" y="3925692"/>
            <a:chExt cx="2989795" cy="2365651"/>
          </a:xfrm>
        </p:grpSpPr>
        <p:cxnSp>
          <p:nvCxnSpPr>
            <p:cNvPr id="29" name="直線箭頭接點 28"/>
            <p:cNvCxnSpPr/>
            <p:nvPr/>
          </p:nvCxnSpPr>
          <p:spPr>
            <a:xfrm flipV="1">
              <a:off x="8395140" y="4584615"/>
              <a:ext cx="2428370" cy="1706728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10597983" y="3925692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8001664" y="2925170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1278740" y="5900876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8413801" y="4584615"/>
            <a:ext cx="2409709" cy="1687664"/>
            <a:chOff x="8413801" y="4584615"/>
            <a:chExt cx="2409709" cy="1687664"/>
          </a:xfrm>
        </p:grpSpPr>
        <p:sp>
          <p:nvSpPr>
            <p:cNvPr id="33" name="文字方塊 32"/>
            <p:cNvSpPr txBox="1"/>
            <p:nvPr/>
          </p:nvSpPr>
          <p:spPr>
            <a:xfrm>
              <a:off x="9081663" y="4734399"/>
              <a:ext cx="786952" cy="584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kumimoji="1" lang="en-US" altLang="zh-TW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en-US" altLang="zh-TW" sz="32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(t)</a:t>
              </a:r>
              <a:endParaRPr kumimoji="1"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V="1">
              <a:off x="8413801" y="4584615"/>
              <a:ext cx="2409709" cy="16876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8895053" y="5640073"/>
            <a:ext cx="2733404" cy="1094159"/>
            <a:chOff x="8895053" y="5640073"/>
            <a:chExt cx="2733404" cy="1094159"/>
          </a:xfrm>
        </p:grpSpPr>
        <p:sp>
          <p:nvSpPr>
            <p:cNvPr id="15" name="弧線 14"/>
            <p:cNvSpPr/>
            <p:nvPr/>
          </p:nvSpPr>
          <p:spPr>
            <a:xfrm>
              <a:off x="8895053" y="5766318"/>
              <a:ext cx="528868" cy="967914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139" y="5640073"/>
              <a:ext cx="2110318" cy="456285"/>
            </a:xfrm>
            <a:prstGeom prst="rect">
              <a:avLst/>
            </a:prstGeom>
          </p:spPr>
        </p:pic>
      </p:grpSp>
      <p:sp>
        <p:nvSpPr>
          <p:cNvPr id="27" name="文字方塊 26"/>
          <p:cNvSpPr txBox="1"/>
          <p:nvPr/>
        </p:nvSpPr>
        <p:spPr>
          <a:xfrm>
            <a:off x="9084775" y="4737511"/>
            <a:ext cx="786952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(t)</a:t>
            </a:r>
            <a:endParaRPr kumimoji="1" lang="zh-TW" altLang="en-US" sz="32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9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42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 smtClean="0">
                <a:latin typeface="Times New Roman" charset="0"/>
                <a:ea typeface="Times New Roman" charset="0"/>
                <a:cs typeface="Times New Roman" charset="0"/>
              </a:rPr>
              <a:t>Protocol</a:t>
            </a:r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3003" y="4289816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825313" y="4695445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8444752" y="5575018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8997" y="2502791"/>
            <a:ext cx="1257110" cy="23202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995" y="3432285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995" y="4395743"/>
            <a:ext cx="1678665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2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Command</a:t>
            </a:r>
            <a:endParaRPr kumimoji="1" lang="zh-TW" altLang="en-US" sz="36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356812" y="3342640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 flipH="1">
            <a:off x="1837119" y="4395743"/>
            <a:ext cx="0" cy="62057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6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7334" y="4341644"/>
            <a:ext cx="1257110" cy="23202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2282193" y="5592949"/>
            <a:ext cx="1306268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 flipH="1">
            <a:off x="5038163" y="3804291"/>
            <a:ext cx="1057837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Amplitude and Phase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𝑄</m:t>
                            </m:r>
                          </m:sub>
                          <m:sup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rad>
                    <m:r>
                      <a:rPr kumimoji="1" lang="en-US" altLang="zh-TW" sz="3600" b="0" i="1" smtClean="0">
                        <a:latin typeface="Cambria Math" charset="0"/>
                      </a:rPr>
                      <m:t>   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𝑡𝑎𝑛</m:t>
                        </m:r>
                      </m:e>
                      <m:sup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zh-TW" sz="3600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13" y="5061429"/>
            <a:ext cx="776386" cy="1432961"/>
          </a:xfrm>
          <a:prstGeom prst="rect">
            <a:avLst/>
          </a:prstGeom>
        </p:spPr>
      </p:pic>
      <p:sp>
        <p:nvSpPr>
          <p:cNvPr id="8" name="乘號 7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4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3" y="2502791"/>
            <a:ext cx="1257110" cy="23202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cxnSp>
        <p:nvCxnSpPr>
          <p:cNvPr id="9" name="直線箭頭接點 8"/>
          <p:cNvCxnSpPr/>
          <p:nvPr/>
        </p:nvCxnSpPr>
        <p:spPr>
          <a:xfrm>
            <a:off x="7680114" y="4646973"/>
            <a:ext cx="1356310" cy="80356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9108141" y="4804744"/>
            <a:ext cx="1990165" cy="17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UHF 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600" dirty="0" smtClean="0">
                <a:latin typeface="Times New Roman" charset="0"/>
                <a:ea typeface="Times New Roman" charset="0"/>
                <a:cs typeface="Times New Roman" charset="0"/>
              </a:rPr>
              <a:t>Physical </a:t>
            </a: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tags communicate by “backscattering” signals that are concurrent with reader transmissions, and use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variety of frequencies and encodings under the control of the reader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charset="0"/>
                <a:ea typeface="Times New Roman" charset="0"/>
                <a:cs typeface="Times New Roman" charset="0"/>
              </a:rPr>
              <a:t>MAC Layer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tags use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variation on slotted Aloha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to solve the multi-access problem in a setting where readers can hear tags but tags cannot hear each other.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52536"/>
            <a:ext cx="3886200" cy="25527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07" y="1842524"/>
            <a:ext cx="642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1735360"/>
            <a:ext cx="3886200" cy="2552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539828"/>
            <a:ext cx="4864100" cy="1841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5199460" y="2070076"/>
            <a:ext cx="6169412" cy="369857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92472" y="1842935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217459" y="5609855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1539" y="1691410"/>
            <a:ext cx="1830226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19450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83610" y="1684504"/>
            <a:ext cx="374950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6970" y="1682448"/>
            <a:ext cx="435910" cy="5629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41031" y="1681202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25511" y="1702768"/>
            <a:ext cx="40401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8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MAC Layer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Based on Framed Slotted Aloha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frame has a number of slots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ach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will reply in one randomly selected slot per frame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number of slots in the frame is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determined by the reader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and can be varied on a per frame basis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t="3929" r="7268" b="6435"/>
          <a:stretch/>
        </p:blipFill>
        <p:spPr>
          <a:xfrm>
            <a:off x="2043955" y="104278"/>
            <a:ext cx="8229600" cy="66354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753" y="430308"/>
            <a:ext cx="1631576" cy="132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6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4379" r="8628" b="22614"/>
          <a:stretch/>
        </p:blipFill>
        <p:spPr>
          <a:xfrm>
            <a:off x="4984308" y="2123863"/>
            <a:ext cx="6169412" cy="36985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" y="2703539"/>
            <a:ext cx="3886200" cy="25527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759391" y="1896722"/>
            <a:ext cx="35859" cy="42351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002307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Preamble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78013" y="5663642"/>
            <a:ext cx="1810871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70552" y="1807076"/>
            <a:ext cx="29920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9550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49672" y="1808622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399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6872" y="1810179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89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1031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96152" y="1807778"/>
            <a:ext cx="41096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912" y="1807778"/>
            <a:ext cx="3703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8543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169912" y="180707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423912" y="1807076"/>
            <a:ext cx="42112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6271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2015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104632" y="1800019"/>
            <a:ext cx="38048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287512" y="1796916"/>
            <a:ext cx="390648" cy="5539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kumimoji="1" lang="en-US" altLang="zh-TW" sz="30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TW" altLang="en-US" sz="3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Linear Channels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Change to </a:t>
                </a:r>
                <a:r>
                  <a:rPr kumimoji="1" lang="en-US" altLang="zh-TW" sz="3200" dirty="0" err="1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Cartesianor</a:t>
                </a:r>
                <a:r>
                  <a:rPr kumimoji="1" lang="zh-TW" altLang="en-US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Rectangular Form</a:t>
                </a:r>
                <a:endParaRPr kumimoji="1" lang="en-US" altLang="zh-TW" sz="3200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pPr marL="11112" indent="0" algn="ctr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kumimoji="1" lang="en-US" altLang="zh-TW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3600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TW" sz="3600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TW" sz="3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TW" sz="3600" b="0" i="1" dirty="0" smtClean="0">
                  <a:latin typeface="Cambria Math" charset="0"/>
                </a:endParaRPr>
              </a:p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 domain to Frequency domain</a:t>
                </a:r>
                <a:endParaRPr kumimoji="1" lang="en-US" altLang="zh-TW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TW" sz="3600" b="0" i="0" smtClean="0">
                        <a:latin typeface="Cambria Math" charset="0"/>
                      </a:rPr>
                      <m:t>            </m:t>
                    </m:r>
                    <m:r>
                      <a:rPr kumimoji="1" lang="en-US" altLang="zh-TW" sz="3600" b="0" i="1" smtClean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 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/>
                  <a:t>              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r>
                      <a:rPr kumimoji="1" lang="en-US" altLang="zh-TW" sz="3600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kumimoji="1" lang="en-US" altLang="zh-TW" sz="3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)⋯</m:t>
                    </m:r>
                  </m:oMath>
                </a14:m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Polar</a:t>
                </a:r>
                <a:r>
                  <a:rPr kumimoji="1" lang="zh-TW" alt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accent1"/>
                    </a:solidFill>
                  </a:rPr>
                  <a:t>F</a:t>
                </a:r>
                <a:r>
                  <a:rPr kumimoji="1" lang="en-US" altLang="zh-TW" sz="3200" dirty="0" smtClean="0">
                    <a:solidFill>
                      <a:schemeClr val="accent1"/>
                    </a:solidFill>
                  </a:rPr>
                  <a:t>orm</a:t>
                </a:r>
                <a:endParaRPr kumimoji="1" lang="en-US" altLang="zh-TW" sz="360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03557" y="5486400"/>
            <a:ext cx="2382253" cy="894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8492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 </a:t>
            </a: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individual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frame :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TW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Cycle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series of Query Rounds between power down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periods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can optionally transmit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Select command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Limits the number of active tags by providing a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 mask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only tags with ID’s (or memory locations) that match this mask will respond in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subsequent </a:t>
            </a:r>
            <a:r>
              <a:rPr lang="en-US" altLang="zh-TW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round </a:t>
            </a:r>
            <a:endParaRPr lang="en-US" altLang="zh-TW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/>
          <a:stretch/>
        </p:blipFill>
        <p:spPr>
          <a:xfrm>
            <a:off x="7960659" y="2845191"/>
            <a:ext cx="2438400" cy="35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Query command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is transmitted which contains the fields: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etermine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up-link frequency and data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encoding :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Q parameter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Target parameter.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A tag receives a Query command, it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chooses a random number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in the range (0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2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𝑄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:r>
                  <a:rPr lang="en-US" altLang="zh-TW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 ≤ Q ≤ 15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, and the value is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stored in the slot counter of the tag</a:t>
                </a:r>
                <a:r>
                  <a:rPr lang="en-US" altLang="zh-TW" dirty="0">
                    <a:latin typeface="Times New Roman" charset="0"/>
                    <a:ea typeface="Times New Roman" charset="0"/>
                    <a:cs typeface="Times New Roman" charset="0"/>
                  </a:rPr>
                  <a:t>. The tag changes its Inventoried flag.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2" r="-1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06"/>
          <a:stretch/>
        </p:blipFill>
        <p:spPr>
          <a:xfrm>
            <a:off x="6113929" y="2405096"/>
            <a:ext cx="4554071" cy="4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tag stores a 0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in its slot counter, it will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transmit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 16 bit random number (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RN16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immediately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reader will echo the RN16 in an ACK packet after receiving it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tag successful receives the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ACK with the correct random number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, the tag will backscatter its ID.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7"/>
          <a:stretch/>
        </p:blipFill>
        <p:spPr>
          <a:xfrm>
            <a:off x="2700820" y="2331877"/>
            <a:ext cx="9155820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reader will send a </a:t>
            </a:r>
            <a:r>
              <a:rPr lang="en-US" altLang="zh-TW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command to cause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tag to toggle its Inventoried flag.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the ID was not successfully received by the reader,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 NAK command is sent which resets the tag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so that a subsequent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will not result in Inventoried flag being changed.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signals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end of the slot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9" y="2116724"/>
            <a:ext cx="11570182" cy="36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receiving the command, </a:t>
            </a:r>
            <a:r>
              <a:rPr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remaining tags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will: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ecrement </a:t>
            </a:r>
            <a:r>
              <a:rPr lang="en-US" altLang="zh-TW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their slot counter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Respond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with a RN16 if their slot counter is set to 0.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process then repeats, with the number of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QueryRepeats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being equal to the number of slots set using the Q parameter. </a:t>
            </a:r>
            <a:endParaRPr lang="en-US" altLang="zh-TW" dirty="0"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Query round</a:t>
            </a:r>
            <a:endParaRPr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2" y="2162123"/>
            <a:ext cx="12108036" cy="3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is sent in time domain, but </a:t>
                </a:r>
                <a:r>
                  <a:rPr kumimoji="1" lang="en-US" altLang="zh-TW" sz="32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processed in frequency domain</a:t>
                </a:r>
                <a:r>
                  <a:rPr kumimoji="1" lang="en-US" altLang="zh-TW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3200" b="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Signal in frequency domain</a:t>
                </a: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200" b="0" dirty="0" smtClean="0">
                    <a:ea typeface="Times New Roman" charset="0"/>
                    <a:cs typeface="Times New Roman" charset="0"/>
                  </a:rPr>
                  <a:t>			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𝑌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kumimoji="1" lang="en-US" altLang="zh-TW" sz="40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TW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4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      	</a:t>
                </a:r>
                <a:r>
                  <a:rPr kumimoji="1" lang="en-US" altLang="zh-TW" sz="36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C</a:t>
                </a: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hannel</a:t>
                </a:r>
                <a:r>
                  <a:rPr kumimoji="1" lang="en-US" altLang="zh-TW" sz="3600" b="0" dirty="0" smtClean="0">
                    <a:ea typeface="Cambria Math" charset="0"/>
                    <a:cs typeface="Cambria Math" charset="0"/>
                  </a:rPr>
                  <a:t>	    </a:t>
                </a:r>
                <a14:m>
                  <m:oMath xmlns:m="http://schemas.openxmlformats.org/officeDocument/2006/math"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kumimoji="1" lang="en-US" altLang="zh-TW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TW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sSub>
                          <m:sSubPr>
                            <m:ctrlP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TW" sz="36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1112" indent="0">
                  <a:lnSpc>
                    <a:spcPct val="150000"/>
                  </a:lnSpc>
                  <a:buNone/>
                </a:pP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TW" sz="400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Phase</a:t>
                </a:r>
                <a:r>
                  <a:rPr kumimoji="1" lang="en-US" altLang="zh-TW" sz="4000" dirty="0" smtClean="0">
                    <a:ea typeface="Cambria Math" charset="0"/>
                    <a:cs typeface="Cambria Math" charset="0"/>
                  </a:rPr>
                  <a:t> 	  	</a:t>
                </a:r>
                <a14:m>
                  <m:oMath xmlns:m="http://schemas.openxmlformats.org/officeDocument/2006/math">
                    <m:r>
                      <a:rPr kumimoji="1" lang="en-US" altLang="zh-TW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zh-TW" altLang="en-US" sz="4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Fundamental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Michael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Buettner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, David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Wetherall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r>
              <a:rPr lang="en-US" altLang="zh-TW" b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14th ACM Int. Conf. on </a:t>
            </a:r>
            <a:r>
              <a:rPr lang="en-US" altLang="zh-TW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endParaRPr lang="en-US" altLang="zh-TW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EPCglobal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Epc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radio-frequency identity protocols class-1 generation-2 uhf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protocol for communications at 860 mhz-960 </a:t>
            </a:r>
            <a:r>
              <a:rPr lang="en-US" altLang="zh-TW" dirty="0" err="1">
                <a:latin typeface="Times New Roman" charset="0"/>
                <a:ea typeface="Times New Roman" charset="0"/>
                <a:cs typeface="Times New Roman" charset="0"/>
              </a:rPr>
              <a:t>mhz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 version 2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.0.0. ,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Localization 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Jue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Dina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Katabi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Dude, where's my card?: RFID positioning that works with multipath and non-line of sight</a:t>
            </a:r>
            <a:r>
              <a:rPr lang="en-US" altLang="zh-TW" sz="2400" b="1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ACM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SIGCOMM,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2013</a:t>
            </a:r>
            <a:r>
              <a:rPr lang="en-US" altLang="zh-TW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Tracking 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Lei Yang,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Yekui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Tagoram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Real-Time Tracking of Mobile RFID Tags to High Precision Using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Devices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ACM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Int. Conf. on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MobiCom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2014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evice-free 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Wang, Jian Liu,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Yingying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Chen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Multi-Touch in the Air: Device-Free Finger Tracking and Gesture Recognition via COTS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RFID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2018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fontAlgn="base"/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Related Work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Search tags </a:t>
            </a:r>
          </a:p>
          <a:p>
            <a:pPr lvl="1" fontAlgn="base"/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Jihong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Yu, Wei Gong, </a:t>
            </a:r>
            <a:r>
              <a:rPr lang="en-US" altLang="zh-TW" sz="2400" dirty="0" err="1">
                <a:latin typeface="Times New Roman" charset="0"/>
                <a:ea typeface="Times New Roman" charset="0"/>
                <a:cs typeface="Times New Roman" charset="0"/>
              </a:rPr>
              <a:t>Jiangchuan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 Liu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and Reliable Tag Search in Large-Scale RFID Systems: A Probabilistic Tree-based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IEEE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Infocom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, 2017</a:t>
            </a:r>
            <a:endParaRPr lang="en-US" altLang="zh-TW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missing/unknown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tags</a:t>
            </a:r>
          </a:p>
          <a:p>
            <a:pPr lvl="1" fontAlgn="base"/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Muhammad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Shahzad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Alex X.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Liu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Reliable Detection and Identification of Missing RFID Tags in the Wild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IEEE/ACM Transactions on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Networking, 2016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ind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</a:t>
            </a:r>
          </a:p>
          <a:p>
            <a:pPr lvl="1" fontAlgn="base"/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Chuyu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Wang, Lei </a:t>
            </a:r>
            <a:r>
              <a:rPr lang="en-US" altLang="zh-TW" sz="2400" dirty="0" err="1" smtClean="0">
                <a:latin typeface="Times New Roman" charset="0"/>
                <a:ea typeface="Times New Roman" charset="0"/>
                <a:cs typeface="Times New Roman" charset="0"/>
              </a:rPr>
              <a:t>Xie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, Wei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Wang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Moving </a:t>
            </a:r>
            <a:r>
              <a:rPr lang="en-US" altLang="zh-TW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Tag Detection via Physical Layer Analysis for Large-Scale RFID Systems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. IEEE </a:t>
            </a:r>
            <a:r>
              <a:rPr lang="en-US" altLang="zh-TW" sz="2400" dirty="0" smtClean="0">
                <a:latin typeface="Times New Roman" charset="0"/>
                <a:ea typeface="Times New Roman" charset="0"/>
                <a:cs typeface="Times New Roman" charset="0"/>
              </a:rPr>
              <a:t>INFOCOM, </a:t>
            </a:r>
            <a:r>
              <a:rPr lang="en-US" altLang="zh-TW" sz="2400" dirty="0">
                <a:latin typeface="Times New Roman" charset="0"/>
                <a:ea typeface="Times New Roman" charset="0"/>
                <a:cs typeface="Times New Roman" charset="0"/>
              </a:rPr>
              <a:t>2016</a:t>
            </a:r>
            <a:endParaRPr lang="en-US" altLang="zh-TW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https://en.wikipedia.org/wiki/Friis_transmission_equation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5" tooltip="https://en.wikipedia.org/wiki/Path_loss"/>
              </a:rPr>
              <a:t>https://en.wikipedia.org/wiki/Path_loss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6" tooltip="https://ccrma.stanford.edu/~jos/fp/Phase_Delay.html"/>
              </a:rPr>
              <a:t>https://ccrma.stanford.edu/~jos/fp/Phase_Delay.html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https://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 tooltip="https://en.wikipedia.org/wiki/Communication_channel"/>
              </a:rPr>
              <a:t>en.wikipedia.org/wiki/Communication_channel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u="sng" dirty="0">
                <a:hlinkClick r:id="rId8"/>
              </a:rPr>
              <a:t>https://</a:t>
            </a:r>
            <a:r>
              <a:rPr lang="en-US" altLang="zh-TW" u="sng" dirty="0" smtClean="0">
                <a:hlinkClick r:id="rId8"/>
              </a:rPr>
              <a:t>en.wikipedia.org/wiki/Fading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www.sengpielaudio.com/calculator-timedelayphase.html</a:t>
            </a:r>
            <a:endParaRPr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EPC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protocols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Class-1 Gen2 UHF RFID </a:t>
            </a:r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protocol for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</a:p>
          <a:p>
            <a:r>
              <a:rPr lang="en-US" altLang="zh-TW" dirty="0">
                <a:latin typeface="Times New Roman" charset="0"/>
                <a:ea typeface="Times New Roman" charset="0"/>
                <a:cs typeface="Times New Roman" charset="0"/>
              </a:rPr>
              <a:t>An empirical study of UHF RFID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performance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Phase Delay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</p:spPr>
            <p:txBody>
              <a:bodyPr/>
              <a:lstStyle/>
              <a:p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Phase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frequency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is the delay in </a:t>
                </a:r>
                <a:r>
                  <a:rPr kumimoji="1" lang="en-US" altLang="zh-TW" sz="3600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time domain</a:t>
                </a:r>
                <a:r>
                  <a:rPr kumimoji="1" lang="en-US" altLang="zh-TW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marL="11112" indent="0">
                  <a:lnSpc>
                    <a:spcPct val="200000"/>
                  </a:lnSpc>
                  <a:buNone/>
                </a:pPr>
                <a:r>
                  <a:rPr kumimoji="1" lang="en-US" altLang="zh-TW" sz="3600" dirty="0" smtClean="0">
                    <a:ea typeface="Cambria Math" charset="0"/>
                    <a:cs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kumimoji="1" lang="en-US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sSub>
                      <m:sSubPr>
                        <m:ctrlPr>
                          <a:rPr kumimoji="1" lang="en-US" altLang="zh-TW" sz="36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3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i="1" dirty="0" smtClean="0">
                  <a:latin typeface="Cambria Math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dirty="0" smtClean="0"/>
                  <a:t>   </a:t>
                </a:r>
                <a14:m>
                  <m:oMath xmlns:m="http://schemas.openxmlformats.org/officeDocument/2006/math">
                    <m:r>
                      <a:rPr kumimoji="1" lang="en-US" altLang="zh-TW" sz="3600" i="1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TW" sz="3600" i="1">
                        <a:latin typeface="Cambria Math" charset="0"/>
                      </a:rPr>
                      <m:t>= 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kumimoji="1" lang="en-US" altLang="zh-TW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d>
                      <m:dPr>
                        <m:ctrlP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kumimoji="1" lang="en-US" altLang="zh-TW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TW" sz="36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sz="3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endParaRPr kumimoji="1" lang="en-US" altLang="zh-TW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1112" indent="0">
                  <a:buNone/>
                </a:pPr>
                <a:r>
                  <a:rPr kumimoji="1" lang="en-US" altLang="zh-TW" sz="3600" b="0" dirty="0" smtClean="0">
                    <a:solidFill>
                      <a:schemeClr val="accent1"/>
                    </a:solidFill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kumimoji="1" lang="en-US" altLang="zh-TW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</m:d>
                    <m:r>
                      <a:rPr kumimoji="1" lang="en-US" altLang="zh-TW" sz="3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f>
                      <m:fPr>
                        <m:ctrlPr>
                          <a:rPr kumimoji="1" lang="mr-IN" altLang="zh-TW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num>
                      <m:den>
                        <m:r>
                          <a:rPr kumimoji="1" lang="mr-IN" altLang="zh-TW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kumimoji="1" lang="en-US" altLang="zh-TW" sz="36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360" y="1700808"/>
                <a:ext cx="9965636" cy="4610906"/>
              </a:xfrm>
              <a:blipFill rotWithShape="0">
                <a:blip r:embed="rId3"/>
                <a:stretch>
                  <a:fillRect l="-1713" t="-2116" b="-2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98" y="3149802"/>
            <a:ext cx="6139284" cy="2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Channel Fading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內容版面配置區 5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769641"/>
            <a:ext cx="7117527" cy="4611687"/>
          </a:xfrm>
        </p:spPr>
      </p:pic>
      <p:cxnSp>
        <p:nvCxnSpPr>
          <p:cNvPr id="62" name="直線接點 61"/>
          <p:cNvCxnSpPr/>
          <p:nvPr/>
        </p:nvCxnSpPr>
        <p:spPr>
          <a:xfrm>
            <a:off x="5915756" y="4555158"/>
            <a:ext cx="1537131" cy="583227"/>
          </a:xfrm>
          <a:prstGeom prst="line">
            <a:avLst/>
          </a:prstGeom>
          <a:ln w="12700">
            <a:solidFill>
              <a:srgbClr val="F60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6795896" y="4410655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  <a:endParaRPr lang="en-US" altLang="zh-TW" sz="2800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Large-scale</a:t>
            </a:r>
            <a:r>
              <a:rPr lang="en-US" altLang="zh-TW" sz="32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1" name="直線箭頭接點 70"/>
          <p:cNvCxnSpPr/>
          <p:nvPr/>
        </p:nvCxnSpPr>
        <p:spPr>
          <a:xfrm flipV="1">
            <a:off x="6206515" y="2909152"/>
            <a:ext cx="1246372" cy="506496"/>
          </a:xfrm>
          <a:prstGeom prst="straightConnector1">
            <a:avLst/>
          </a:prstGeom>
          <a:ln w="127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6805101" y="2147219"/>
            <a:ext cx="4575290" cy="101566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Fluctuation of the local mean: </a:t>
            </a:r>
          </a:p>
          <a:p>
            <a:pPr algn="ctr"/>
            <a:r>
              <a:rPr lang="en-US" altLang="zh-TW" sz="3200" b="1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Small-scale</a:t>
            </a:r>
            <a:r>
              <a:rPr lang="en-US" altLang="zh-TW" sz="32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TW" sz="28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fading</a:t>
            </a:r>
            <a:endParaRPr lang="en-US" altLang="zh-TW" sz="2800" dirty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baseline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800" b="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transmission power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: </a:t>
                </a:r>
                <a:r>
                  <a:rPr kumimoji="1" lang="en-US" altLang="zh-TW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received </a:t>
                </a:r>
                <a:r>
                  <a:rPr kumimoji="1" lang="en-US" altLang="zh-TW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power</a:t>
                </a:r>
                <a:endParaRPr kumimoji="1" lang="zh-TW" altLang="en-US" sz="28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67" y="5609783"/>
                <a:ext cx="3632148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2349" b="-178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4373</TotalTime>
  <Words>2030</Words>
  <Application>Microsoft Macintosh PowerPoint</Application>
  <PresentationFormat>寬螢幕</PresentationFormat>
  <Paragraphs>612</Paragraphs>
  <Slides>73</Slides>
  <Notes>36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4" baseType="lpstr">
      <vt:lpstr>Arial</vt:lpstr>
      <vt:lpstr>Calibri</vt:lpstr>
      <vt:lpstr>Cambria Math</vt:lpstr>
      <vt:lpstr>Helvetica</vt:lpstr>
      <vt:lpstr>Mangal</vt:lpstr>
      <vt:lpstr>Times New Roman</vt:lpstr>
      <vt:lpstr>Tw Cen MT Condensed</vt:lpstr>
      <vt:lpstr>微軟正黑體</vt:lpstr>
      <vt:lpstr>新細明體</vt:lpstr>
      <vt:lpstr>標楷體</vt:lpstr>
      <vt:lpstr>NSSLAB</vt:lpstr>
      <vt:lpstr>Freshman Training Course Signal</vt:lpstr>
      <vt:lpstr>Outline</vt:lpstr>
      <vt:lpstr>Outline</vt:lpstr>
      <vt:lpstr>Signal Representation</vt:lpstr>
      <vt:lpstr>Linear Channels</vt:lpstr>
      <vt:lpstr>Linear Channels</vt:lpstr>
      <vt:lpstr>Channel</vt:lpstr>
      <vt:lpstr>Phase Delay</vt:lpstr>
      <vt:lpstr>Channel Fading</vt:lpstr>
      <vt:lpstr>PowerPoint 簡報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Channel Fading</vt:lpstr>
      <vt:lpstr>PowerPoint 簡報</vt:lpstr>
      <vt:lpstr>Path Loss</vt:lpstr>
      <vt:lpstr>Outline</vt:lpstr>
      <vt:lpstr>Why Friis’ Formula</vt:lpstr>
      <vt:lpstr>Friis’ Original Formula</vt:lpstr>
      <vt:lpstr>Contemporary Formula</vt:lpstr>
      <vt:lpstr>Contemporary Formula</vt:lpstr>
      <vt:lpstr>Directivities</vt:lpstr>
      <vt:lpstr>Isotropic Radiator</vt:lpstr>
      <vt:lpstr>PowerPoint 簡報</vt:lpstr>
      <vt:lpstr>Channel Fading Summary</vt:lpstr>
      <vt:lpstr>PowerPoint 簡報</vt:lpstr>
      <vt:lpstr>PowerPoint 簡報</vt:lpstr>
      <vt:lpstr>Outline</vt:lpstr>
      <vt:lpstr>PowerPoint 簡報</vt:lpstr>
      <vt:lpstr>RFID Standard</vt:lpstr>
      <vt:lpstr>RFID Reading Frequency</vt:lpstr>
      <vt:lpstr>RFID Reading Frequency</vt:lpstr>
      <vt:lpstr>RFID Setting</vt:lpstr>
      <vt:lpstr>RFID Setting</vt:lpstr>
      <vt:lpstr>RFID Setting</vt:lpstr>
      <vt:lpstr>RFID Setting</vt:lpstr>
      <vt:lpstr>PowerPoint 簡報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Backscatter</vt:lpstr>
      <vt:lpstr>UHF EPC</vt:lpstr>
      <vt:lpstr>FM0</vt:lpstr>
      <vt:lpstr>FM0</vt:lpstr>
      <vt:lpstr>MAC Layer</vt:lpstr>
      <vt:lpstr>Query round</vt:lpstr>
      <vt:lpstr>PowerPoint 簡報</vt:lpstr>
      <vt:lpstr>RN16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Query round</vt:lpstr>
      <vt:lpstr>Related Work </vt:lpstr>
      <vt:lpstr>Related Work </vt:lpstr>
      <vt:lpstr>Related Work 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827</cp:revision>
  <dcterms:created xsi:type="dcterms:W3CDTF">2018-06-25T02:04:20Z</dcterms:created>
  <dcterms:modified xsi:type="dcterms:W3CDTF">2018-07-26T09:53:01Z</dcterms:modified>
</cp:coreProperties>
</file>